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82" r:id="rId10"/>
    <p:sldId id="279" r:id="rId11"/>
  </p:sldIdLst>
  <p:sldSz cx="9144000" cy="6858000" type="screen4x3"/>
  <p:notesSz cx="9144000" cy="6858000"/>
  <p:custDataLst>
    <p:tags r:id="rId1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11" autoAdjust="0"/>
  </p:normalViewPr>
  <p:slideViewPr>
    <p:cSldViewPr snapToGrid="0">
      <p:cViewPr varScale="1">
        <p:scale>
          <a:sx n="108" d="100"/>
          <a:sy n="108" d="100"/>
        </p:scale>
        <p:origin x="171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3ABAE-20B5-4D17-AD0A-9FD0AAE3371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1CC0D-7680-4729-B3AE-0BC8FE31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2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1BB0-CB9D-4C5B-BF76-3B29D3BE48B5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D6E3-FF06-489B-87AD-BCA7BB73500C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38D6-EA26-446B-B713-C1815E213DB7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4A35-A82D-4C13-ACC6-7797E2870B95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FBE2-B38B-4B77-9D0E-085792CC920B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65480"/>
          </a:xfrm>
          <a:custGeom>
            <a:avLst/>
            <a:gdLst/>
            <a:ahLst/>
            <a:cxnLst/>
            <a:rect l="l" t="t" r="r" b="b"/>
            <a:pathLst>
              <a:path w="9144000" h="665480">
                <a:moveTo>
                  <a:pt x="0" y="665226"/>
                </a:moveTo>
                <a:lnTo>
                  <a:pt x="9144000" y="665226"/>
                </a:lnTo>
                <a:lnTo>
                  <a:pt x="9144000" y="0"/>
                </a:lnTo>
                <a:lnTo>
                  <a:pt x="0" y="0"/>
                </a:lnTo>
                <a:lnTo>
                  <a:pt x="0" y="66522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665226"/>
            <a:ext cx="9144000" cy="90805"/>
          </a:xfrm>
          <a:custGeom>
            <a:avLst/>
            <a:gdLst/>
            <a:ahLst/>
            <a:cxnLst/>
            <a:rect l="l" t="t" r="r" b="b"/>
            <a:pathLst>
              <a:path w="9144000" h="90804">
                <a:moveTo>
                  <a:pt x="9144000" y="0"/>
                </a:moveTo>
                <a:lnTo>
                  <a:pt x="0" y="0"/>
                </a:lnTo>
                <a:lnTo>
                  <a:pt x="0" y="90677"/>
                </a:lnTo>
                <a:lnTo>
                  <a:pt x="9144000" y="9067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834" y="0"/>
            <a:ext cx="8347166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46" y="2196791"/>
            <a:ext cx="860171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595C-4442-4B35-9C44-F081CB38165D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6971" y="6664959"/>
            <a:ext cx="19748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05"/>
              </a:lnSpc>
            </a:pPr>
            <a:endParaRPr spc="-25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85EF1B-6B94-7506-CE16-F42FAD99B9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672736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co.ps.applicant.eqip@irs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sa.mil/is/eqi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s://www.dcsa.mil/is/eqi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5" y="0"/>
            <a:ext cx="9144635" cy="4577715"/>
            <a:chOff x="0" y="0"/>
            <a:chExt cx="9144635" cy="4577715"/>
          </a:xfrm>
          <a:solidFill>
            <a:schemeClr val="accent1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1905" y="4529328"/>
              <a:ext cx="9142730" cy="48260"/>
            </a:xfrm>
            <a:custGeom>
              <a:avLst/>
              <a:gdLst/>
              <a:ahLst/>
              <a:cxnLst/>
              <a:rect l="l" t="t" r="r" b="b"/>
              <a:pathLst>
                <a:path w="9142730" h="48260">
                  <a:moveTo>
                    <a:pt x="0" y="48005"/>
                  </a:moveTo>
                  <a:lnTo>
                    <a:pt x="9142412" y="48005"/>
                  </a:lnTo>
                  <a:lnTo>
                    <a:pt x="9142412" y="0"/>
                  </a:lnTo>
                  <a:lnTo>
                    <a:pt x="0" y="0"/>
                  </a:lnTo>
                  <a:lnTo>
                    <a:pt x="0" y="480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4529455"/>
            </a:xfrm>
            <a:custGeom>
              <a:avLst/>
              <a:gdLst/>
              <a:ahLst/>
              <a:cxnLst/>
              <a:rect l="l" t="t" r="r" b="b"/>
              <a:pathLst>
                <a:path w="9144000" h="4529455">
                  <a:moveTo>
                    <a:pt x="9144000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9144000" y="4529328"/>
                  </a:lnTo>
                  <a:lnTo>
                    <a:pt x="9144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6499" y="761707"/>
            <a:ext cx="831591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Electronic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Questionnaires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Investigation </a:t>
            </a:r>
            <a:r>
              <a:rPr sz="3200" dirty="0">
                <a:latin typeface="Times New Roman"/>
                <a:cs typeface="Times New Roman"/>
              </a:rPr>
              <a:t>Processing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(E-</a:t>
            </a:r>
            <a:r>
              <a:rPr sz="3200" spc="-20" dirty="0">
                <a:latin typeface="Times New Roman"/>
                <a:cs typeface="Times New Roman"/>
              </a:rPr>
              <a:t>QIP)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Instructions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Tips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for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fr-FR" sz="3200" dirty="0" err="1">
                <a:solidFill>
                  <a:srgbClr val="FFFFFF"/>
                </a:solidFill>
              </a:rPr>
              <a:t>Internal</a:t>
            </a:r>
            <a:r>
              <a:rPr lang="fr-FR" sz="3200" dirty="0">
                <a:solidFill>
                  <a:srgbClr val="FFFFFF"/>
                </a:solidFill>
              </a:rPr>
              <a:t> Revenue Service (IRS) </a:t>
            </a:r>
            <a:r>
              <a:rPr lang="fr-FR" sz="3200" spc="-10" dirty="0" err="1">
                <a:solidFill>
                  <a:srgbClr val="FFFFFF"/>
                </a:solidFill>
              </a:rPr>
              <a:t>Applicants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1" name="Picture 10" descr="Seal of the Treasury and Internal Revenue Service">
            <a:extLst>
              <a:ext uri="{FF2B5EF4-FFF2-40B4-BE49-F238E27FC236}">
                <a16:creationId xmlns:a16="http://schemas.microsoft.com/office/drawing/2014/main" id="{57191D4F-78FE-685A-C4E4-9173A87E3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51" y="2385556"/>
            <a:ext cx="2095639" cy="20956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11291" y="4831031"/>
            <a:ext cx="6015653" cy="31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Internal Revenue Service IRS HCO PS August 10</a:t>
            </a:r>
            <a:r>
              <a:rPr lang="en-US" sz="1800" b="1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, 2023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E92F5B6-0A86-8129-ED39-585774F75B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lang="en-US" spc="-25" smtClean="0"/>
              <a:t>1</a:t>
            </a:fld>
            <a:endParaRPr lang="en-US" spc="-25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514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1215"/>
              </a:spcBef>
            </a:pPr>
            <a:r>
              <a:rPr dirty="0"/>
              <a:t>E-QIP</a:t>
            </a:r>
            <a:r>
              <a:rPr spc="-160" dirty="0"/>
              <a:t> </a:t>
            </a:r>
            <a:r>
              <a:rPr dirty="0"/>
              <a:t>Instructions</a:t>
            </a:r>
            <a:r>
              <a:rPr spc="-2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Tips</a:t>
            </a:r>
            <a:r>
              <a:rPr spc="-1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lang="en-US" spc="-10" dirty="0"/>
              <a:t>IRS</a:t>
            </a:r>
            <a:r>
              <a:rPr spc="-270" dirty="0"/>
              <a:t> </a:t>
            </a:r>
            <a:r>
              <a:rPr spc="-10" dirty="0"/>
              <a:t>Applicants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2879" y="952243"/>
            <a:ext cx="8037367" cy="2060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cap="small" spc="-5" dirty="0">
                <a:latin typeface="Calibri"/>
                <a:cs typeface="Calibri"/>
              </a:rPr>
              <a:t>A</a:t>
            </a:r>
            <a:r>
              <a:rPr sz="3200" b="1" cap="small" spc="5" dirty="0">
                <a:latin typeface="Calibri"/>
                <a:cs typeface="Calibri"/>
              </a:rPr>
              <a:t>ssis</a:t>
            </a:r>
            <a:r>
              <a:rPr sz="3200" b="1" cap="small" dirty="0">
                <a:latin typeface="Calibri"/>
                <a:cs typeface="Calibri"/>
              </a:rPr>
              <a:t>t</a:t>
            </a:r>
            <a:r>
              <a:rPr sz="3200" b="1" cap="small" spc="5" dirty="0">
                <a:latin typeface="Calibri"/>
                <a:cs typeface="Calibri"/>
              </a:rPr>
              <a:t>a</a:t>
            </a:r>
            <a:r>
              <a:rPr sz="3200" b="1" cap="small" dirty="0">
                <a:latin typeface="Calibri"/>
                <a:cs typeface="Calibri"/>
              </a:rPr>
              <a:t>nce</a:t>
            </a:r>
            <a:endParaRPr sz="3200" dirty="0">
              <a:latin typeface="Calibri"/>
              <a:cs typeface="Calibri"/>
            </a:endParaRPr>
          </a:p>
          <a:p>
            <a:pPr marL="355600" marR="663575" indent="-342900">
              <a:lnSpc>
                <a:spcPct val="100000"/>
              </a:lnSpc>
              <a:spcBef>
                <a:spcPts val="174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hiring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journey!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750" dirty="0">
              <a:latin typeface="Calibri"/>
              <a:cs typeface="Calibri"/>
            </a:endParaRPr>
          </a:p>
          <a:p>
            <a:pPr lvl="2">
              <a:spcBef>
                <a:spcPts val="25"/>
              </a:spcBef>
              <a:buFont typeface="Wingdings"/>
              <a:buChar char=""/>
            </a:pPr>
            <a:r>
              <a:rPr lang="en-US" sz="1750" dirty="0">
                <a:latin typeface="Calibri"/>
                <a:cs typeface="Calibri"/>
              </a:rPr>
              <a:t>  HCO Applicant e-QIP help desk 1-</a:t>
            </a:r>
            <a:r>
              <a:rPr lang="en-US" sz="1600" dirty="0">
                <a:latin typeface="Calibri"/>
                <a:cs typeface="Calibri"/>
              </a:rPr>
              <a:t>855-559-2259</a:t>
            </a:r>
            <a:endParaRPr lang="en-US"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r>
              <a:rPr lang="en-US" sz="1750" dirty="0">
                <a:latin typeface="Calibri"/>
                <a:cs typeface="Calibri"/>
              </a:rPr>
              <a:t>  HCO Applicant e-QIP email- </a:t>
            </a:r>
            <a:r>
              <a:rPr lang="en-US" sz="1750" dirty="0">
                <a:latin typeface="Calibri"/>
                <a:cs typeface="Calibri"/>
                <a:hlinkClick r:id="rId3"/>
              </a:rPr>
              <a:t>hco.ps.applicant.eqip@irs.gov</a:t>
            </a:r>
            <a:r>
              <a:rPr lang="en-US" sz="1750" dirty="0">
                <a:latin typeface="Calibri"/>
                <a:cs typeface="Calibri"/>
              </a:rPr>
              <a:t> </a:t>
            </a:r>
            <a:endParaRPr sz="1750" dirty="0">
              <a:latin typeface="Calibri"/>
              <a:cs typeface="Calibri"/>
            </a:endParaRPr>
          </a:p>
        </p:txBody>
      </p:sp>
      <p:pic>
        <p:nvPicPr>
          <p:cNvPr id="3" name="object 3" descr="Help butto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066" y="3720175"/>
            <a:ext cx="1746503" cy="14653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4EB7061-C91E-29B7-2F15-7538EA0915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51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5430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16635" marR="0" lvl="0" indent="0" defTabSz="91440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E-QIP</a:t>
            </a:r>
            <a:r>
              <a:rPr kumimoji="0" lang="en-US" sz="2400" b="1" i="0" u="none" strike="noStrike" kern="0" cap="none" spc="-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dirty="0"/>
              <a:t>– Before You Start</a:t>
            </a:r>
            <a:endParaRPr kumimoji="0" lang="en-US" sz="2400" b="1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471" y="909482"/>
            <a:ext cx="8216265" cy="541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4945" algn="ctr">
              <a:lnSpc>
                <a:spcPct val="100000"/>
              </a:lnSpc>
              <a:spcBef>
                <a:spcPts val="95"/>
              </a:spcBef>
            </a:pPr>
            <a:r>
              <a:rPr sz="3200" b="1" cap="small" spc="-5" dirty="0">
                <a:latin typeface="Calibri"/>
                <a:cs typeface="Calibri"/>
              </a:rPr>
              <a:t>B</a:t>
            </a:r>
            <a:r>
              <a:rPr sz="3200" b="1" cap="small" dirty="0">
                <a:latin typeface="Calibri"/>
                <a:cs typeface="Calibri"/>
              </a:rPr>
              <a:t>e</a:t>
            </a:r>
            <a:r>
              <a:rPr sz="3200" b="1" cap="small" spc="5" dirty="0">
                <a:latin typeface="Calibri"/>
                <a:cs typeface="Calibri"/>
              </a:rPr>
              <a:t>fo</a:t>
            </a:r>
            <a:r>
              <a:rPr sz="3200" b="1" cap="small" dirty="0">
                <a:latin typeface="Calibri"/>
                <a:cs typeface="Calibri"/>
              </a:rPr>
              <a:t>r</a:t>
            </a:r>
            <a:r>
              <a:rPr sz="3200" b="1" cap="small" spc="5" dirty="0">
                <a:latin typeface="Calibri"/>
                <a:cs typeface="Calibri"/>
              </a:rPr>
              <a:t>e</a:t>
            </a:r>
            <a:r>
              <a:rPr sz="3200" b="1" cap="small" spc="155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Y</a:t>
            </a:r>
            <a:r>
              <a:rPr sz="3200" b="1" cap="small" spc="5" dirty="0">
                <a:latin typeface="Calibri"/>
                <a:cs typeface="Calibri"/>
              </a:rPr>
              <a:t>ou</a:t>
            </a:r>
            <a:r>
              <a:rPr sz="3200" b="1" cap="small" spc="150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S</a:t>
            </a:r>
            <a:r>
              <a:rPr sz="3200" b="1" cap="small" dirty="0">
                <a:latin typeface="Calibri"/>
                <a:cs typeface="Calibri"/>
              </a:rPr>
              <a:t>t</a:t>
            </a:r>
            <a:r>
              <a:rPr sz="3200" b="1" cap="small" spc="5" dirty="0">
                <a:latin typeface="Calibri"/>
                <a:cs typeface="Calibri"/>
              </a:rPr>
              <a:t>a</a:t>
            </a:r>
            <a:r>
              <a:rPr sz="3200" b="1" cap="small" dirty="0">
                <a:latin typeface="Calibri"/>
                <a:cs typeface="Calibri"/>
              </a:rPr>
              <a:t>rt</a:t>
            </a:r>
            <a:endParaRPr sz="3200" dirty="0">
              <a:latin typeface="Calibri"/>
              <a:cs typeface="Calibri"/>
            </a:endParaRPr>
          </a:p>
          <a:p>
            <a:pPr marL="102870" algn="ctr">
              <a:lnSpc>
                <a:spcPct val="100000"/>
              </a:lnSpc>
              <a:spcBef>
                <a:spcPts val="1835"/>
              </a:spcBef>
            </a:pPr>
            <a:r>
              <a:rPr sz="1800" b="1" dirty="0">
                <a:latin typeface="Calibri"/>
                <a:cs typeface="Calibri"/>
              </a:rPr>
              <a:t>Identify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complete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e-QIP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take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several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hours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5080" indent="23495">
              <a:lnSpc>
                <a:spcPct val="101899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Begin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soon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possible.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wait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until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last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minute</a:t>
            </a:r>
            <a:r>
              <a:rPr sz="1800" b="1" spc="-10" dirty="0">
                <a:latin typeface="Calibri"/>
                <a:cs typeface="Calibri"/>
              </a:rPr>
              <a:t>.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70" dirty="0">
                <a:latin typeface="Calibri"/>
                <a:cs typeface="Calibri"/>
              </a:rPr>
              <a:t>Your</a:t>
            </a:r>
            <a:r>
              <a:rPr sz="1800" b="1" spc="-20" dirty="0">
                <a:latin typeface="Calibri"/>
                <a:cs typeface="Calibri"/>
              </a:rPr>
              <a:t> tentative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offer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be </a:t>
            </a:r>
            <a:r>
              <a:rPr sz="1800" b="1" spc="-10" dirty="0">
                <a:latin typeface="Calibri"/>
                <a:cs typeface="Calibri"/>
              </a:rPr>
              <a:t>rescinded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required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materials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received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deadline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stated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email.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Calibri"/>
              <a:cs typeface="Calibri"/>
            </a:endParaRPr>
          </a:p>
          <a:p>
            <a:pPr marL="236156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Gather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information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needed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cover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period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requested:</a:t>
            </a:r>
            <a:endParaRPr sz="1600" dirty="0">
              <a:latin typeface="Calibri"/>
              <a:cs typeface="Calibri"/>
            </a:endParaRPr>
          </a:p>
          <a:p>
            <a:pPr marL="2904490" marR="419734" indent="-342900">
              <a:lnSpc>
                <a:spcPct val="114399"/>
              </a:lnSpc>
              <a:spcBef>
                <a:spcPts val="280"/>
              </a:spcBef>
              <a:buFont typeface="Wingdings"/>
              <a:buChar char=""/>
              <a:tabLst>
                <a:tab pos="2904490" algn="l"/>
                <a:tab pos="2905125" algn="l"/>
              </a:tabLst>
            </a:pPr>
            <a:r>
              <a:rPr sz="1600" spc="-20" dirty="0">
                <a:latin typeface="Calibri"/>
                <a:cs typeface="Calibri"/>
              </a:rPr>
              <a:t>Citizenship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identifying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information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you, </a:t>
            </a:r>
            <a:r>
              <a:rPr sz="1600" spc="-20" dirty="0">
                <a:latin typeface="Calibri"/>
                <a:cs typeface="Calibri"/>
              </a:rPr>
              <a:t>your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spouse,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immediate</a:t>
            </a:r>
            <a:r>
              <a:rPr sz="1600" spc="-10" dirty="0">
                <a:latin typeface="Calibri"/>
                <a:cs typeface="Calibri"/>
              </a:rPr>
              <a:t> relatives</a:t>
            </a:r>
            <a:endParaRPr sz="1600" dirty="0">
              <a:latin typeface="Calibri"/>
              <a:cs typeface="Calibri"/>
            </a:endParaRPr>
          </a:p>
          <a:p>
            <a:pPr marL="2904490" marR="38735" indent="-343535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2904490" algn="l"/>
                <a:tab pos="2905125" algn="l"/>
              </a:tabLst>
            </a:pPr>
            <a:r>
              <a:rPr sz="1600" dirty="0">
                <a:latin typeface="Calibri"/>
                <a:cs typeface="Calibri"/>
              </a:rPr>
              <a:t>Full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names,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60" dirty="0">
                <a:latin typeface="Calibri"/>
                <a:cs typeface="Calibri"/>
              </a:rPr>
              <a:t>complete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spc="-65" dirty="0">
                <a:latin typeface="Calibri"/>
                <a:cs typeface="Calibri"/>
              </a:rPr>
              <a:t>physical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addresses,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phone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numbers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individuals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verify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recent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residency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history, </a:t>
            </a:r>
            <a:r>
              <a:rPr sz="1600" dirty="0">
                <a:latin typeface="Calibri"/>
                <a:cs typeface="Calibri"/>
              </a:rPr>
              <a:t>education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employment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history</a:t>
            </a:r>
            <a:endParaRPr sz="1600" dirty="0">
              <a:latin typeface="Calibri"/>
              <a:cs typeface="Calibri"/>
            </a:endParaRPr>
          </a:p>
          <a:p>
            <a:pPr marL="290449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2904490" algn="l"/>
                <a:tab pos="2905125" algn="l"/>
              </a:tabLst>
            </a:pPr>
            <a:r>
              <a:rPr sz="1600" spc="-10" dirty="0">
                <a:latin typeface="Calibri"/>
                <a:cs typeface="Calibri"/>
              </a:rPr>
              <a:t>Previous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residency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75" dirty="0">
                <a:latin typeface="Calibri"/>
                <a:cs typeface="Calibri"/>
              </a:rPr>
              <a:t>(home)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addresses</a:t>
            </a:r>
            <a:endParaRPr sz="1600" dirty="0">
              <a:latin typeface="Calibri"/>
              <a:cs typeface="Calibri"/>
            </a:endParaRPr>
          </a:p>
          <a:p>
            <a:pPr marL="2903855" marR="443865" indent="-34226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2904490" algn="l"/>
                <a:tab pos="2905125" algn="l"/>
              </a:tabLst>
            </a:pPr>
            <a:r>
              <a:rPr sz="1600" spc="-25" dirty="0">
                <a:latin typeface="Calibri"/>
                <a:cs typeface="Calibri"/>
              </a:rPr>
              <a:t>Education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history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dates,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diplomas/degree(s)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awarded,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institution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addresses</a:t>
            </a:r>
            <a:endParaRPr sz="1600" dirty="0">
              <a:latin typeface="Calibri"/>
              <a:cs typeface="Calibri"/>
            </a:endParaRPr>
          </a:p>
          <a:p>
            <a:pPr marL="2903855" marR="325755" indent="-342265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2904490" algn="l"/>
                <a:tab pos="2905125" algn="l"/>
              </a:tabLst>
            </a:pPr>
            <a:r>
              <a:rPr sz="1600" spc="-10" dirty="0">
                <a:latin typeface="Calibri"/>
                <a:cs typeface="Calibri"/>
              </a:rPr>
              <a:t>Employment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history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including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supervisor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name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contact information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 descr="Person typing on laptop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131" y="3851909"/>
            <a:ext cx="2337053" cy="15887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51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5430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635" marR="0" lvl="0" indent="0" defTabSz="91440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E-QIP</a:t>
            </a:r>
            <a:r>
              <a:rPr kumimoji="0" lang="en-US" sz="2400" b="1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Registration – Step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85243-3D55-BB96-7B65-0441343188DC}"/>
              </a:ext>
            </a:extLst>
          </p:cNvPr>
          <p:cNvSpPr txBox="1"/>
          <p:nvPr/>
        </p:nvSpPr>
        <p:spPr>
          <a:xfrm>
            <a:off x="2926080" y="795528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E-QIP Registration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0673" y="1553893"/>
            <a:ext cx="699008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Step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ts val="2140"/>
              </a:lnSpc>
              <a:spcBef>
                <a:spcPts val="155"/>
              </a:spcBef>
            </a:pPr>
            <a:r>
              <a:rPr sz="1800" dirty="0">
                <a:latin typeface="Calibri"/>
                <a:cs typeface="Calibri"/>
              </a:rPr>
              <a:t>Open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dirty="0">
                <a:latin typeface="Calibri"/>
                <a:cs typeface="Calibri"/>
              </a:rPr>
              <a:t>QIP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applicant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website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0A2DF"/>
                </a:solidFill>
                <a:uFill>
                  <a:solidFill>
                    <a:srgbClr val="00A2DF"/>
                  </a:solidFill>
                </a:uFill>
                <a:latin typeface="Calibri"/>
                <a:cs typeface="Calibri"/>
                <a:hlinkClick r:id="rId3"/>
              </a:rPr>
              <a:t>https://www.dcsa.mil/is/eqip</a:t>
            </a:r>
            <a:r>
              <a:rPr sz="1800" u="sng" spc="-10" dirty="0">
                <a:solidFill>
                  <a:srgbClr val="00A2DF"/>
                </a:solidFill>
                <a:uFill>
                  <a:solidFill>
                    <a:srgbClr val="00A2DF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800" spc="-10" dirty="0">
                <a:solidFill>
                  <a:srgbClr val="00A2D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Click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"Enter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spc="-20" dirty="0">
                <a:latin typeface="Calibri"/>
                <a:cs typeface="Calibri"/>
              </a:rPr>
              <a:t>QIP"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 descr="e-QIP login screen, warning, and login link."/>
          <p:cNvGrpSpPr/>
          <p:nvPr/>
        </p:nvGrpSpPr>
        <p:grpSpPr>
          <a:xfrm>
            <a:off x="507745" y="2841674"/>
            <a:ext cx="8220075" cy="3204161"/>
            <a:chOff x="507745" y="3404870"/>
            <a:chExt cx="8220075" cy="26409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5" y="3436620"/>
              <a:ext cx="8156448" cy="25770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3620" y="3420745"/>
              <a:ext cx="8188325" cy="2609215"/>
            </a:xfrm>
            <a:custGeom>
              <a:avLst/>
              <a:gdLst/>
              <a:ahLst/>
              <a:cxnLst/>
              <a:rect l="l" t="t" r="r" b="b"/>
              <a:pathLst>
                <a:path w="8188325" h="2609215">
                  <a:moveTo>
                    <a:pt x="0" y="0"/>
                  </a:moveTo>
                  <a:lnTo>
                    <a:pt x="8188198" y="0"/>
                  </a:lnTo>
                  <a:lnTo>
                    <a:pt x="8188198" y="2608834"/>
                  </a:lnTo>
                  <a:lnTo>
                    <a:pt x="0" y="2608834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1F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727657" y="5294972"/>
              <a:ext cx="351155" cy="270510"/>
            </a:xfrm>
            <a:custGeom>
              <a:avLst/>
              <a:gdLst/>
              <a:ahLst/>
              <a:cxnLst/>
              <a:rect l="l" t="t" r="r" b="b"/>
              <a:pathLst>
                <a:path w="351155" h="270510">
                  <a:moveTo>
                    <a:pt x="314604" y="0"/>
                  </a:moveTo>
                  <a:lnTo>
                    <a:pt x="35052" y="190372"/>
                  </a:lnTo>
                  <a:lnTo>
                    <a:pt x="16954" y="163804"/>
                  </a:lnTo>
                  <a:lnTo>
                    <a:pt x="0" y="253136"/>
                  </a:lnTo>
                  <a:lnTo>
                    <a:pt x="89331" y="270090"/>
                  </a:lnTo>
                  <a:lnTo>
                    <a:pt x="71234" y="243522"/>
                  </a:lnTo>
                  <a:lnTo>
                    <a:pt x="350799" y="53149"/>
                  </a:lnTo>
                  <a:lnTo>
                    <a:pt x="3146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727657" y="5294972"/>
              <a:ext cx="351155" cy="270510"/>
            </a:xfrm>
            <a:custGeom>
              <a:avLst/>
              <a:gdLst/>
              <a:ahLst/>
              <a:cxnLst/>
              <a:rect l="l" t="t" r="r" b="b"/>
              <a:pathLst>
                <a:path w="351155" h="270510">
                  <a:moveTo>
                    <a:pt x="16954" y="163804"/>
                  </a:moveTo>
                  <a:lnTo>
                    <a:pt x="35052" y="190372"/>
                  </a:lnTo>
                  <a:lnTo>
                    <a:pt x="314604" y="0"/>
                  </a:lnTo>
                  <a:lnTo>
                    <a:pt x="350799" y="53149"/>
                  </a:lnTo>
                  <a:lnTo>
                    <a:pt x="71234" y="243522"/>
                  </a:lnTo>
                  <a:lnTo>
                    <a:pt x="89331" y="270090"/>
                  </a:lnTo>
                  <a:lnTo>
                    <a:pt x="0" y="253136"/>
                  </a:lnTo>
                  <a:lnTo>
                    <a:pt x="16954" y="16380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3429" y="1691442"/>
            <a:ext cx="0" cy="4481195"/>
          </a:xfrm>
          <a:custGeom>
            <a:avLst/>
            <a:gdLst/>
            <a:ahLst/>
            <a:cxnLst/>
            <a:rect l="l" t="t" r="r" b="b"/>
            <a:pathLst>
              <a:path h="4481195">
                <a:moveTo>
                  <a:pt x="0" y="0"/>
                </a:moveTo>
                <a:lnTo>
                  <a:pt x="0" y="4480953"/>
                </a:lnTo>
              </a:path>
            </a:pathLst>
          </a:custGeom>
          <a:ln w="28575">
            <a:solidFill>
              <a:srgbClr val="001F6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51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5430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635" marR="0" lvl="0" indent="0" defTabSz="91440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E-QIP</a:t>
            </a:r>
            <a:r>
              <a:rPr kumimoji="0" lang="en-US" sz="2400" b="1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Registration – Step 2 and 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EAA39-55B2-556C-BADC-F579F705751A}"/>
              </a:ext>
            </a:extLst>
          </p:cNvPr>
          <p:cNvSpPr txBox="1"/>
          <p:nvPr/>
        </p:nvSpPr>
        <p:spPr>
          <a:xfrm>
            <a:off x="2924077" y="795528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E-QIP Registration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416" y="1701712"/>
            <a:ext cx="3427095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Step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ts val="2240"/>
              </a:lnSpc>
              <a:spcBef>
                <a:spcPts val="70"/>
              </a:spcBef>
            </a:pPr>
            <a:r>
              <a:rPr sz="1800" dirty="0">
                <a:latin typeface="Calibri"/>
                <a:cs typeface="Calibri"/>
              </a:rPr>
              <a:t>Click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“Register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Username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Password”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button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 descr="Register for Username and Password button highlighted on dialogue scre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9697" y="2942957"/>
            <a:ext cx="3949700" cy="3220836"/>
            <a:chOff x="369697" y="3343021"/>
            <a:chExt cx="3949700" cy="20548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063" y="3430547"/>
              <a:ext cx="3757676" cy="18207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9697" y="3343021"/>
              <a:ext cx="3949700" cy="2054860"/>
            </a:xfrm>
            <a:custGeom>
              <a:avLst/>
              <a:gdLst/>
              <a:ahLst/>
              <a:cxnLst/>
              <a:rect l="l" t="t" r="r" b="b"/>
              <a:pathLst>
                <a:path w="3949700" h="2054860">
                  <a:moveTo>
                    <a:pt x="0" y="0"/>
                  </a:moveTo>
                  <a:lnTo>
                    <a:pt x="3949191" y="0"/>
                  </a:lnTo>
                  <a:lnTo>
                    <a:pt x="3949191" y="2054860"/>
                  </a:lnTo>
                  <a:lnTo>
                    <a:pt x="0" y="2054860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1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2351" y="4021461"/>
              <a:ext cx="287020" cy="336550"/>
            </a:xfrm>
            <a:custGeom>
              <a:avLst/>
              <a:gdLst/>
              <a:ahLst/>
              <a:cxnLst/>
              <a:rect l="l" t="t" r="r" b="b"/>
              <a:pathLst>
                <a:path w="287020" h="336550">
                  <a:moveTo>
                    <a:pt x="10960" y="0"/>
                  </a:moveTo>
                  <a:lnTo>
                    <a:pt x="0" y="93395"/>
                  </a:lnTo>
                  <a:lnTo>
                    <a:pt x="26085" y="72783"/>
                  </a:lnTo>
                  <a:lnTo>
                    <a:pt x="234378" y="336461"/>
                  </a:lnTo>
                  <a:lnTo>
                    <a:pt x="286562" y="295236"/>
                  </a:lnTo>
                  <a:lnTo>
                    <a:pt x="78270" y="31572"/>
                  </a:lnTo>
                  <a:lnTo>
                    <a:pt x="104355" y="10960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351" y="4021461"/>
              <a:ext cx="287020" cy="336550"/>
            </a:xfrm>
            <a:custGeom>
              <a:avLst/>
              <a:gdLst/>
              <a:ahLst/>
              <a:cxnLst/>
              <a:rect l="l" t="t" r="r" b="b"/>
              <a:pathLst>
                <a:path w="287020" h="336550">
                  <a:moveTo>
                    <a:pt x="104355" y="10960"/>
                  </a:moveTo>
                  <a:lnTo>
                    <a:pt x="78270" y="31572"/>
                  </a:lnTo>
                  <a:lnTo>
                    <a:pt x="286562" y="295236"/>
                  </a:lnTo>
                  <a:lnTo>
                    <a:pt x="234378" y="336461"/>
                  </a:lnTo>
                  <a:lnTo>
                    <a:pt x="26085" y="72783"/>
                  </a:lnTo>
                  <a:lnTo>
                    <a:pt x="0" y="93395"/>
                  </a:lnTo>
                  <a:lnTo>
                    <a:pt x="10960" y="0"/>
                  </a:lnTo>
                  <a:lnTo>
                    <a:pt x="104355" y="1096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85651" y="1700784"/>
            <a:ext cx="2947035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Step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Enter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SSN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click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submit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 descr="Enter SSN dialogue screen with the submit button highlighted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889477" y="2944368"/>
            <a:ext cx="3982789" cy="3196460"/>
            <a:chOff x="4886833" y="3343021"/>
            <a:chExt cx="3414395" cy="22059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9320" y="3527380"/>
              <a:ext cx="2869150" cy="17391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86833" y="3343021"/>
              <a:ext cx="3414395" cy="2205990"/>
            </a:xfrm>
            <a:custGeom>
              <a:avLst/>
              <a:gdLst/>
              <a:ahLst/>
              <a:cxnLst/>
              <a:rect l="l" t="t" r="r" b="b"/>
              <a:pathLst>
                <a:path w="3414395" h="2205990">
                  <a:moveTo>
                    <a:pt x="0" y="0"/>
                  </a:moveTo>
                  <a:lnTo>
                    <a:pt x="3414267" y="0"/>
                  </a:lnTo>
                  <a:lnTo>
                    <a:pt x="3414267" y="2205736"/>
                  </a:lnTo>
                  <a:lnTo>
                    <a:pt x="0" y="2205736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1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870199" y="5053453"/>
              <a:ext cx="403225" cy="151130"/>
            </a:xfrm>
            <a:custGeom>
              <a:avLst/>
              <a:gdLst/>
              <a:ahLst/>
              <a:cxnLst/>
              <a:rect l="l" t="t" r="r" b="b"/>
              <a:pathLst>
                <a:path w="403225" h="151129">
                  <a:moveTo>
                    <a:pt x="392531" y="0"/>
                  </a:moveTo>
                  <a:lnTo>
                    <a:pt x="60553" y="51968"/>
                  </a:lnTo>
                  <a:lnTo>
                    <a:pt x="55410" y="19126"/>
                  </a:lnTo>
                  <a:lnTo>
                    <a:pt x="0" y="95110"/>
                  </a:lnTo>
                  <a:lnTo>
                    <a:pt x="75984" y="150520"/>
                  </a:lnTo>
                  <a:lnTo>
                    <a:pt x="70840" y="117665"/>
                  </a:lnTo>
                  <a:lnTo>
                    <a:pt x="402818" y="65697"/>
                  </a:lnTo>
                  <a:lnTo>
                    <a:pt x="3925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870199" y="5053453"/>
              <a:ext cx="403225" cy="151130"/>
            </a:xfrm>
            <a:custGeom>
              <a:avLst/>
              <a:gdLst/>
              <a:ahLst/>
              <a:cxnLst/>
              <a:rect l="l" t="t" r="r" b="b"/>
              <a:pathLst>
                <a:path w="403225" h="151129">
                  <a:moveTo>
                    <a:pt x="55410" y="19126"/>
                  </a:moveTo>
                  <a:lnTo>
                    <a:pt x="60553" y="51968"/>
                  </a:lnTo>
                  <a:lnTo>
                    <a:pt x="392531" y="0"/>
                  </a:lnTo>
                  <a:lnTo>
                    <a:pt x="402818" y="65697"/>
                  </a:lnTo>
                  <a:lnTo>
                    <a:pt x="70840" y="117665"/>
                  </a:lnTo>
                  <a:lnTo>
                    <a:pt x="75984" y="150520"/>
                  </a:lnTo>
                  <a:lnTo>
                    <a:pt x="0" y="95110"/>
                  </a:lnTo>
                  <a:lnTo>
                    <a:pt x="55410" y="1912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51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5430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635" marR="0" lvl="0" indent="0" defTabSz="91440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E-QIP</a:t>
            </a:r>
            <a:r>
              <a:rPr kumimoji="0" lang="en-US" sz="2400" b="1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Registration – Step 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D6785-092C-A760-991A-997D2F060CF4}"/>
              </a:ext>
            </a:extLst>
          </p:cNvPr>
          <p:cNvSpPr txBox="1"/>
          <p:nvPr/>
        </p:nvSpPr>
        <p:spPr>
          <a:xfrm>
            <a:off x="2924077" y="792289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E-QIP Registration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463" y="1348529"/>
            <a:ext cx="7734919" cy="5317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8694" algn="ctr">
              <a:lnSpc>
                <a:spcPct val="100000"/>
              </a:lnSpc>
              <a:spcBef>
                <a:spcPts val="1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Step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endParaRPr lang="en-US" sz="2800" u="sng" spc="-5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88694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Answer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lang="en-US" sz="1800" dirty="0">
                <a:latin typeface="Calibri"/>
                <a:cs typeface="Calibri"/>
              </a:rPr>
              <a:t> 3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Golden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Questions</a:t>
            </a:r>
            <a:r>
              <a:rPr lang="en-US" sz="1800" spc="-10" dirty="0">
                <a:latin typeface="Calibri"/>
                <a:cs typeface="Calibri"/>
              </a:rPr>
              <a:t> and</a:t>
            </a:r>
            <a:endParaRPr sz="1800" dirty="0">
              <a:latin typeface="Calibri"/>
              <a:cs typeface="Calibri"/>
            </a:endParaRPr>
          </a:p>
          <a:p>
            <a:pPr marL="982344" algn="ctr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latin typeface="Calibri"/>
                <a:cs typeface="Calibri"/>
              </a:rPr>
              <a:t>Enter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14-</a:t>
            </a:r>
            <a:r>
              <a:rPr sz="1800" dirty="0">
                <a:latin typeface="Calibri"/>
                <a:cs typeface="Calibri"/>
              </a:rPr>
              <a:t>digit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Registration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(provided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email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en-US" sz="1800" spc="-20" dirty="0">
                <a:latin typeface="Calibri"/>
                <a:cs typeface="Calibri"/>
              </a:rPr>
              <a:t>e-QIP</a:t>
            </a:r>
            <a:r>
              <a:rPr sz="1800" spc="-2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12065" marR="4264660">
              <a:lnSpc>
                <a:spcPct val="103000"/>
              </a:lnSpc>
              <a:tabLst>
                <a:tab pos="298450" algn="l"/>
              </a:tabLst>
            </a:pPr>
            <a:endParaRPr lang="en-US" sz="1600" spc="-10" dirty="0">
              <a:latin typeface="Calibri"/>
              <a:cs typeface="Calibri"/>
            </a:endParaRPr>
          </a:p>
          <a:p>
            <a:pPr marL="297815" marR="4264660" indent="-285750">
              <a:lnSpc>
                <a:spcPct val="103000"/>
              </a:lnSpc>
              <a:buFont typeface="Wingdings"/>
              <a:buChar char=""/>
              <a:tabLst>
                <a:tab pos="298450" algn="l"/>
              </a:tabLst>
            </a:pPr>
            <a:r>
              <a:rPr lang="en-US" sz="1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 your Last name, </a:t>
            </a:r>
            <a:r>
              <a:rPr lang="en-US" sz="1600" spc="-45" dirty="0">
                <a:latin typeface="Calibri"/>
                <a:cs typeface="Calibri"/>
              </a:rPr>
              <a:t>this is  </a:t>
            </a:r>
            <a:r>
              <a:rPr lang="en-US" sz="16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Sensitive</a:t>
            </a:r>
          </a:p>
          <a:p>
            <a:pPr marL="297815" marR="4264660" indent="-285750">
              <a:lnSpc>
                <a:spcPct val="103000"/>
              </a:lnSpc>
              <a:buFont typeface="Wingdings"/>
              <a:buChar char=""/>
              <a:tabLst>
                <a:tab pos="298450" algn="l"/>
              </a:tabLst>
            </a:pPr>
            <a:r>
              <a:rPr lang="en-US" sz="1600" spc="-10" dirty="0">
                <a:latin typeface="Calibri"/>
                <a:cs typeface="Calibri"/>
              </a:rPr>
              <a:t>Type</a:t>
            </a:r>
            <a:r>
              <a:rPr lang="en-US" sz="1600" spc="-55" dirty="0">
                <a:latin typeface="Calibri"/>
                <a:cs typeface="Calibri"/>
              </a:rPr>
              <a:t> your</a:t>
            </a:r>
            <a:r>
              <a:rPr lang="en-US" sz="1600" spc="-3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city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of</a:t>
            </a:r>
            <a:r>
              <a:rPr lang="en-US" sz="1600" spc="-3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birth, </a:t>
            </a:r>
            <a:r>
              <a:rPr lang="en-US" sz="1600" spc="-45" dirty="0">
                <a:latin typeface="Calibri"/>
                <a:cs typeface="Calibri"/>
              </a:rPr>
              <a:t>this is  </a:t>
            </a:r>
            <a:r>
              <a:rPr lang="en-US" sz="16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Sensitive</a:t>
            </a:r>
          </a:p>
          <a:p>
            <a:pPr marL="297815" marR="4264660" indent="-285750">
              <a:lnSpc>
                <a:spcPct val="103000"/>
              </a:lnSpc>
              <a:buFont typeface="Wingdings"/>
              <a:buChar char=""/>
              <a:tabLst>
                <a:tab pos="298450" algn="l"/>
              </a:tabLst>
            </a:pPr>
            <a:r>
              <a:rPr lang="en-US" sz="1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 the Year you were born</a:t>
            </a:r>
          </a:p>
          <a:p>
            <a:pPr marL="297815" marR="4264660" indent="-285750">
              <a:lnSpc>
                <a:spcPct val="103000"/>
              </a:lnSpc>
              <a:buFont typeface="Wingdings"/>
              <a:buChar char=""/>
              <a:tabLst>
                <a:tab pos="29845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297815" marR="4828540" indent="-285750">
              <a:lnSpc>
                <a:spcPct val="103099"/>
              </a:lnSpc>
              <a:buFont typeface="Wingdings"/>
              <a:buChar char=""/>
              <a:tabLst>
                <a:tab pos="298450" algn="l"/>
              </a:tabLst>
            </a:pPr>
            <a:r>
              <a:rPr lang="en-US" sz="1600" dirty="0">
                <a:latin typeface="Calibri"/>
                <a:cs typeface="Calibri"/>
              </a:rPr>
              <a:t>Type t</a:t>
            </a:r>
            <a:r>
              <a:rPr sz="1600" dirty="0">
                <a:latin typeface="Calibri"/>
                <a:cs typeface="Calibri"/>
              </a:rPr>
              <a:t>he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Registration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Code</a:t>
            </a:r>
            <a:r>
              <a:rPr lang="en-US" sz="1600" dirty="0">
                <a:latin typeface="Calibri"/>
                <a:cs typeface="Calibri"/>
              </a:rPr>
              <a:t>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lang="en-US" sz="1600" spc="-45" dirty="0">
                <a:latin typeface="Calibri"/>
                <a:cs typeface="Calibri"/>
              </a:rPr>
              <a:t>this is 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Sensitive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1600" dirty="0">
              <a:latin typeface="Calibri"/>
              <a:cs typeface="Calibri"/>
            </a:endParaRPr>
          </a:p>
          <a:p>
            <a:pPr marL="297815" marR="4288790" indent="-285750">
              <a:lnSpc>
                <a:spcPct val="103099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Do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Code</a:t>
            </a:r>
            <a:r>
              <a:rPr lang="en-US" sz="1600" dirty="0">
                <a:latin typeface="Calibri"/>
                <a:cs typeface="Calibri"/>
              </a:rPr>
              <a:t>, p</a:t>
            </a:r>
            <a:r>
              <a:rPr sz="1600" dirty="0">
                <a:latin typeface="Calibri"/>
                <a:cs typeface="Calibri"/>
              </a:rPr>
              <a:t>lease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type</a:t>
            </a:r>
            <a:r>
              <a:rPr lang="en-US" sz="1600" spc="-20" dirty="0">
                <a:latin typeface="Calibri"/>
                <a:cs typeface="Calibri"/>
              </a:rPr>
              <a:t> it in.</a:t>
            </a:r>
            <a:endParaRPr sz="1600" dirty="0">
              <a:latin typeface="Calibri"/>
              <a:cs typeface="Calibri"/>
            </a:endParaRPr>
          </a:p>
          <a:p>
            <a:pPr marL="297815" marR="4284980" indent="-285750">
              <a:lnSpc>
                <a:spcPct val="103000"/>
              </a:lnSpc>
              <a:buFont typeface="Wingdings"/>
              <a:buChar char=""/>
              <a:tabLst>
                <a:tab pos="298450" algn="l"/>
              </a:tabLst>
            </a:pPr>
            <a:endParaRPr lang="en-US" sz="1600" spc="-10" dirty="0">
              <a:latin typeface="Calibri"/>
              <a:cs typeface="Calibri"/>
            </a:endParaRPr>
          </a:p>
          <a:p>
            <a:pPr marL="297815" marR="4284980" indent="-285750">
              <a:lnSpc>
                <a:spcPct val="103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spc="-10" dirty="0">
                <a:latin typeface="Calibri"/>
                <a:cs typeface="Calibri"/>
              </a:rPr>
              <a:t>Contact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lang="en-US" sz="1600" spc="-45" dirty="0">
                <a:latin typeface="Calibri"/>
                <a:cs typeface="Calibri"/>
              </a:rPr>
              <a:t>the e-QIP help desk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if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you </a:t>
            </a:r>
            <a:r>
              <a:rPr sz="1600" dirty="0">
                <a:latin typeface="Calibri"/>
                <a:cs typeface="Calibri"/>
              </a:rPr>
              <a:t>did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receive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registration</a:t>
            </a:r>
            <a:r>
              <a:rPr sz="1600" spc="-20" dirty="0">
                <a:latin typeface="Calibri"/>
                <a:cs typeface="Calibri"/>
              </a:rPr>
              <a:t> code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if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unable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register. (</a:t>
            </a:r>
            <a:r>
              <a:rPr lang="en-US" sz="1600" i="1" spc="-10" dirty="0">
                <a:latin typeface="Calibri"/>
                <a:cs typeface="Calibri"/>
              </a:rPr>
              <a:t>this information is provided on slide 24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" name="object 5" descr="Registration entry - enter last name, city in which you born, four-digit year of birth, and registration code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157174" y="2679963"/>
            <a:ext cx="4459112" cy="3717851"/>
            <a:chOff x="3831463" y="3136519"/>
            <a:chExt cx="4970780" cy="2788285"/>
          </a:xfrm>
        </p:grpSpPr>
        <p:pic>
          <p:nvPicPr>
            <p:cNvPr id="6" name="object 6" descr="Registration entry - enter last name, city in which you born, four-digit year of birth, and registration code. 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7338" y="3152394"/>
              <a:ext cx="4938521" cy="27561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31463" y="3136519"/>
              <a:ext cx="4970780" cy="2788285"/>
            </a:xfrm>
            <a:custGeom>
              <a:avLst/>
              <a:gdLst/>
              <a:ahLst/>
              <a:cxnLst/>
              <a:rect l="l" t="t" r="r" b="b"/>
              <a:pathLst>
                <a:path w="4970780" h="2788285">
                  <a:moveTo>
                    <a:pt x="0" y="0"/>
                  </a:moveTo>
                  <a:lnTo>
                    <a:pt x="4970271" y="0"/>
                  </a:lnTo>
                  <a:lnTo>
                    <a:pt x="4970271" y="2787904"/>
                  </a:lnTo>
                  <a:lnTo>
                    <a:pt x="0" y="2787904"/>
                  </a:lnTo>
                  <a:lnTo>
                    <a:pt x="0" y="0"/>
                  </a:lnTo>
                  <a:close/>
                </a:path>
              </a:pathLst>
            </a:custGeom>
            <a:ln w="31749">
              <a:solidFill>
                <a:srgbClr val="01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514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1215"/>
              </a:spcBef>
            </a:pPr>
            <a:r>
              <a:rPr dirty="0"/>
              <a:t>E-QIP</a:t>
            </a:r>
            <a:r>
              <a:rPr spc="-160" dirty="0"/>
              <a:t> </a:t>
            </a:r>
            <a:r>
              <a:rPr lang="en-US" dirty="0"/>
              <a:t>Helpful Tips and Definitions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256131" y="956585"/>
            <a:ext cx="52459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cap="small" spc="-10" dirty="0">
                <a:latin typeface="Calibri"/>
                <a:cs typeface="Calibri"/>
              </a:rPr>
              <a:t>H</a:t>
            </a:r>
            <a:r>
              <a:rPr sz="3200" b="1" cap="small" dirty="0">
                <a:latin typeface="Calibri"/>
                <a:cs typeface="Calibri"/>
              </a:rPr>
              <a:t>e</a:t>
            </a:r>
            <a:r>
              <a:rPr sz="3200" b="1" cap="small" spc="5" dirty="0">
                <a:latin typeface="Calibri"/>
                <a:cs typeface="Calibri"/>
              </a:rPr>
              <a:t>l</a:t>
            </a:r>
            <a:r>
              <a:rPr sz="3200" b="1" cap="small" dirty="0">
                <a:latin typeface="Calibri"/>
                <a:cs typeface="Calibri"/>
              </a:rPr>
              <a:t>p</a:t>
            </a:r>
            <a:r>
              <a:rPr sz="3200" b="1" cap="small" spc="5" dirty="0">
                <a:latin typeface="Calibri"/>
                <a:cs typeface="Calibri"/>
              </a:rPr>
              <a:t>ful</a:t>
            </a:r>
            <a:r>
              <a:rPr sz="3200" b="1" cap="small" spc="160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T</a:t>
            </a:r>
            <a:r>
              <a:rPr sz="3200" b="1" cap="small" dirty="0">
                <a:latin typeface="Calibri"/>
                <a:cs typeface="Calibri"/>
              </a:rPr>
              <a:t>ip</a:t>
            </a:r>
            <a:r>
              <a:rPr sz="3200" b="1" cap="small" spc="5" dirty="0">
                <a:latin typeface="Calibri"/>
                <a:cs typeface="Calibri"/>
              </a:rPr>
              <a:t>s</a:t>
            </a:r>
            <a:r>
              <a:rPr sz="3200" b="1" cap="small" spc="155" dirty="0">
                <a:latin typeface="Calibri"/>
                <a:cs typeface="Calibri"/>
              </a:rPr>
              <a:t> </a:t>
            </a:r>
            <a:r>
              <a:rPr sz="3200" b="1" cap="small" spc="5" dirty="0">
                <a:latin typeface="Calibri"/>
                <a:cs typeface="Calibri"/>
              </a:rPr>
              <a:t>a</a:t>
            </a:r>
            <a:r>
              <a:rPr sz="3200" b="1" cap="small" dirty="0">
                <a:latin typeface="Calibri"/>
                <a:cs typeface="Calibri"/>
              </a:rPr>
              <a:t>n</a:t>
            </a:r>
            <a:r>
              <a:rPr sz="3200" b="1" cap="small" spc="5" dirty="0">
                <a:latin typeface="Calibri"/>
                <a:cs typeface="Calibri"/>
              </a:rPr>
              <a:t>d</a:t>
            </a:r>
            <a:r>
              <a:rPr sz="3200" b="1" cap="small" spc="145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D</a:t>
            </a:r>
            <a:r>
              <a:rPr sz="3200" b="1" cap="small" dirty="0">
                <a:latin typeface="Calibri"/>
                <a:cs typeface="Calibri"/>
              </a:rPr>
              <a:t>efinit</a:t>
            </a:r>
            <a:r>
              <a:rPr sz="3200" b="1" cap="small" spc="5" dirty="0">
                <a:latin typeface="Calibri"/>
                <a:cs typeface="Calibri"/>
              </a:rPr>
              <a:t>io</a:t>
            </a:r>
            <a:r>
              <a:rPr sz="3200" b="1" cap="small" dirty="0">
                <a:latin typeface="Calibri"/>
                <a:cs typeface="Calibri"/>
              </a:rPr>
              <a:t>ns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6" name="Picture 15" descr="Tips">
            <a:extLst>
              <a:ext uri="{FF2B5EF4-FFF2-40B4-BE49-F238E27FC236}">
                <a16:creationId xmlns:a16="http://schemas.microsoft.com/office/drawing/2014/main" id="{9AFC64BA-AC93-05B2-00AE-89CFE4F16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454">
            <a:off x="6860319" y="1167036"/>
            <a:ext cx="2121998" cy="10871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6131" y="1785352"/>
            <a:ext cx="8531225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Read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instructions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thoroughly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carefully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20" dirty="0">
                <a:latin typeface="Calibri"/>
                <a:cs typeface="Calibri"/>
              </a:rPr>
              <a:t>You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sections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answer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questions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completely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truthfully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Dates</a:t>
            </a:r>
            <a:r>
              <a:rPr sz="1600" spc="-30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-</a:t>
            </a:r>
            <a:r>
              <a:rPr sz="1600" spc="290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Ensure</a:t>
            </a:r>
            <a:r>
              <a:rPr sz="1600" spc="-15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all</a:t>
            </a:r>
            <a:r>
              <a:rPr sz="1600" spc="-55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dates</a:t>
            </a:r>
            <a:r>
              <a:rPr sz="1600" spc="-30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follow</a:t>
            </a:r>
            <a:r>
              <a:rPr sz="1600" spc="-25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prescribed</a:t>
            </a:r>
            <a:r>
              <a:rPr sz="1600" spc="-35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70707"/>
                </a:solidFill>
                <a:latin typeface="Calibri"/>
                <a:cs typeface="Calibri"/>
              </a:rPr>
              <a:t>formats</a:t>
            </a:r>
            <a:r>
              <a:rPr sz="1600" spc="-25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70707"/>
                </a:solidFill>
                <a:latin typeface="Calibri"/>
                <a:cs typeface="Calibri"/>
              </a:rPr>
              <a:t>(example:</a:t>
            </a:r>
            <a:r>
              <a:rPr sz="1600" spc="-50" dirty="0">
                <a:solidFill>
                  <a:srgbClr val="07070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70707"/>
                </a:solidFill>
                <a:latin typeface="Calibri"/>
                <a:cs typeface="Calibri"/>
              </a:rPr>
              <a:t>mm/dd/yyyy)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354965" marR="1143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Avoid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responses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know”, “Unknown”,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“Not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Applicable”.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know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requested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“Optional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Comment”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button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detailed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explanation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354965" marR="5080" indent="-35496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25" dirty="0">
                <a:latin typeface="Calibri"/>
                <a:cs typeface="Calibri"/>
              </a:rPr>
              <a:t>Provide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complete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physical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addresses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(P.O.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boxes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 not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allowed),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document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numbers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and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full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names </a:t>
            </a:r>
            <a:r>
              <a:rPr sz="1600" dirty="0">
                <a:latin typeface="Calibri"/>
                <a:cs typeface="Calibri"/>
              </a:rPr>
              <a:t>where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requested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354965" marR="469265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Do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browser’s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forward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buttons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security precaution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“Save”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after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each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entry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protect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against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data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514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1215"/>
              </a:spcBef>
            </a:pPr>
            <a:r>
              <a:rPr dirty="0"/>
              <a:t>E-QIP</a:t>
            </a:r>
            <a:r>
              <a:rPr spc="-160" dirty="0"/>
              <a:t> </a:t>
            </a:r>
            <a:r>
              <a:rPr lang="en-US" spc="-160" dirty="0"/>
              <a:t>Additional Helpful Tips and Definitions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6131" y="1704562"/>
            <a:ext cx="8350884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" indent="-63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Calibri"/>
                <a:cs typeface="Calibri"/>
              </a:rPr>
              <a:t>You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required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names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contact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individuals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verify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throughout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e-</a:t>
            </a:r>
            <a:r>
              <a:rPr sz="1600" spc="-50" dirty="0">
                <a:latin typeface="Calibri"/>
                <a:cs typeface="Calibri"/>
              </a:rPr>
              <a:t>QIP.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referred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“verifiers”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Do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individual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“verifier” more than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once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“Verifiers”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friends,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neighbors,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co-workers,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roommates,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landlords,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etc.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verify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residency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history,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education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employment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activity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55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“Verifiers”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must:</a:t>
            </a:r>
            <a:endParaRPr sz="1600" dirty="0">
              <a:latin typeface="Calibri"/>
              <a:cs typeface="Calibri"/>
            </a:endParaRPr>
          </a:p>
          <a:p>
            <a:pPr marL="812165" lvl="1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600" dirty="0">
                <a:latin typeface="Calibri"/>
                <a:cs typeface="Calibri"/>
              </a:rPr>
              <a:t>Be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specific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(Listing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office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agency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acceptable)</a:t>
            </a:r>
            <a:endParaRPr sz="16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600" dirty="0">
                <a:latin typeface="Calibri"/>
                <a:cs typeface="Calibri"/>
              </a:rPr>
              <a:t>Currently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States</a:t>
            </a:r>
            <a:endParaRPr sz="16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600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readily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available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 </a:t>
            </a:r>
            <a:r>
              <a:rPr sz="1600" spc="-10" dirty="0">
                <a:latin typeface="Calibri"/>
                <a:cs typeface="Calibri"/>
              </a:rPr>
              <a:t>contact</a:t>
            </a:r>
            <a:endParaRPr sz="16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600" dirty="0">
                <a:latin typeface="Calibri"/>
                <a:cs typeface="Calibri"/>
              </a:rPr>
              <a:t>Have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contact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(address,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phone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number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email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address)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6027B26-8966-DA6B-6F89-144EFC32391C}"/>
              </a:ext>
            </a:extLst>
          </p:cNvPr>
          <p:cNvSpPr txBox="1"/>
          <p:nvPr/>
        </p:nvSpPr>
        <p:spPr>
          <a:xfrm>
            <a:off x="256131" y="956585"/>
            <a:ext cx="52459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cap="small" spc="-10" dirty="0">
                <a:latin typeface="Calibri"/>
                <a:cs typeface="Calibri"/>
              </a:rPr>
              <a:t>H</a:t>
            </a:r>
            <a:r>
              <a:rPr sz="3200" b="1" cap="small" dirty="0">
                <a:latin typeface="Calibri"/>
                <a:cs typeface="Calibri"/>
              </a:rPr>
              <a:t>e</a:t>
            </a:r>
            <a:r>
              <a:rPr sz="3200" b="1" cap="small" spc="5" dirty="0">
                <a:latin typeface="Calibri"/>
                <a:cs typeface="Calibri"/>
              </a:rPr>
              <a:t>l</a:t>
            </a:r>
            <a:r>
              <a:rPr sz="3200" b="1" cap="small" dirty="0">
                <a:latin typeface="Calibri"/>
                <a:cs typeface="Calibri"/>
              </a:rPr>
              <a:t>p</a:t>
            </a:r>
            <a:r>
              <a:rPr sz="3200" b="1" cap="small" spc="5" dirty="0">
                <a:latin typeface="Calibri"/>
                <a:cs typeface="Calibri"/>
              </a:rPr>
              <a:t>ful</a:t>
            </a:r>
            <a:r>
              <a:rPr sz="3200" b="1" cap="small" spc="160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T</a:t>
            </a:r>
            <a:r>
              <a:rPr sz="3200" b="1" cap="small" dirty="0">
                <a:latin typeface="Calibri"/>
                <a:cs typeface="Calibri"/>
              </a:rPr>
              <a:t>ip</a:t>
            </a:r>
            <a:r>
              <a:rPr sz="3200" b="1" cap="small" spc="5" dirty="0">
                <a:latin typeface="Calibri"/>
                <a:cs typeface="Calibri"/>
              </a:rPr>
              <a:t>s</a:t>
            </a:r>
            <a:r>
              <a:rPr sz="3200" b="1" cap="small" spc="155" dirty="0">
                <a:latin typeface="Calibri"/>
                <a:cs typeface="Calibri"/>
              </a:rPr>
              <a:t> </a:t>
            </a:r>
            <a:r>
              <a:rPr sz="3200" b="1" cap="small" spc="5" dirty="0">
                <a:latin typeface="Calibri"/>
                <a:cs typeface="Calibri"/>
              </a:rPr>
              <a:t>a</a:t>
            </a:r>
            <a:r>
              <a:rPr sz="3200" b="1" cap="small" dirty="0">
                <a:latin typeface="Calibri"/>
                <a:cs typeface="Calibri"/>
              </a:rPr>
              <a:t>n</a:t>
            </a:r>
            <a:r>
              <a:rPr sz="3200" b="1" cap="small" spc="5" dirty="0">
                <a:latin typeface="Calibri"/>
                <a:cs typeface="Calibri"/>
              </a:rPr>
              <a:t>d</a:t>
            </a:r>
            <a:r>
              <a:rPr sz="3200" b="1" cap="small" spc="145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D</a:t>
            </a:r>
            <a:r>
              <a:rPr sz="3200" b="1" cap="small" dirty="0">
                <a:latin typeface="Calibri"/>
                <a:cs typeface="Calibri"/>
              </a:rPr>
              <a:t>efinit</a:t>
            </a:r>
            <a:r>
              <a:rPr sz="3200" b="1" cap="small" spc="5" dirty="0">
                <a:latin typeface="Calibri"/>
                <a:cs typeface="Calibri"/>
              </a:rPr>
              <a:t>io</a:t>
            </a:r>
            <a:r>
              <a:rPr sz="3200" b="1" cap="small" dirty="0">
                <a:latin typeface="Calibri"/>
                <a:cs typeface="Calibri"/>
              </a:rPr>
              <a:t>ns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Picture 3" descr="Tips">
            <a:extLst>
              <a:ext uri="{FF2B5EF4-FFF2-40B4-BE49-F238E27FC236}">
                <a16:creationId xmlns:a16="http://schemas.microsoft.com/office/drawing/2014/main" id="{A797D3C9-3660-A6DE-0D32-579CCFBFD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454">
            <a:off x="6711825" y="5381058"/>
            <a:ext cx="2121998" cy="10871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514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1215"/>
              </a:spcBef>
            </a:pPr>
            <a:r>
              <a:rPr dirty="0"/>
              <a:t>E-QIP</a:t>
            </a:r>
            <a:r>
              <a:rPr spc="-160" dirty="0"/>
              <a:t> </a:t>
            </a:r>
            <a:r>
              <a:rPr lang="en-US" spc="-160" dirty="0"/>
              <a:t>Registration Certification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58462" y="866029"/>
            <a:ext cx="5181163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cap="small" spc="-10" dirty="0">
                <a:latin typeface="Calibri"/>
                <a:cs typeface="Calibri"/>
              </a:rPr>
              <a:t>C</a:t>
            </a:r>
            <a:r>
              <a:rPr sz="3200" b="1" cap="small" dirty="0">
                <a:latin typeface="Calibri"/>
                <a:cs typeface="Calibri"/>
              </a:rPr>
              <a:t>ert</a:t>
            </a:r>
            <a:r>
              <a:rPr sz="3200" b="1" cap="small" spc="5" dirty="0">
                <a:latin typeface="Calibri"/>
                <a:cs typeface="Calibri"/>
              </a:rPr>
              <a:t>ify</a:t>
            </a:r>
            <a:r>
              <a:rPr sz="3200" b="1" cap="small" spc="150" dirty="0">
                <a:latin typeface="Calibri"/>
                <a:cs typeface="Calibri"/>
              </a:rPr>
              <a:t> </a:t>
            </a:r>
            <a:r>
              <a:rPr sz="3200" b="1" cap="small" spc="5" dirty="0">
                <a:latin typeface="Calibri"/>
                <a:cs typeface="Calibri"/>
              </a:rPr>
              <a:t>a</a:t>
            </a:r>
            <a:r>
              <a:rPr sz="3200" b="1" cap="small" dirty="0">
                <a:latin typeface="Calibri"/>
                <a:cs typeface="Calibri"/>
              </a:rPr>
              <a:t>n</a:t>
            </a:r>
            <a:r>
              <a:rPr sz="3200" b="1" cap="small" spc="5" dirty="0">
                <a:latin typeface="Calibri"/>
                <a:cs typeface="Calibri"/>
              </a:rPr>
              <a:t>d</a:t>
            </a:r>
            <a:r>
              <a:rPr sz="3200" b="1" cap="small" spc="135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S</a:t>
            </a:r>
            <a:r>
              <a:rPr sz="3200" b="1" cap="small" spc="5" dirty="0">
                <a:latin typeface="Calibri"/>
                <a:cs typeface="Calibri"/>
              </a:rPr>
              <a:t>a</a:t>
            </a:r>
            <a:r>
              <a:rPr sz="3200" b="1" cap="small" dirty="0">
                <a:latin typeface="Calibri"/>
                <a:cs typeface="Calibri"/>
              </a:rPr>
              <a:t>v</a:t>
            </a:r>
            <a:r>
              <a:rPr sz="3200" b="1" cap="small" spc="5" dirty="0">
                <a:latin typeface="Calibri"/>
                <a:cs typeface="Calibri"/>
              </a:rPr>
              <a:t>e</a:t>
            </a:r>
            <a:r>
              <a:rPr sz="3200" b="1" cap="small" spc="145" dirty="0">
                <a:latin typeface="Calibri"/>
                <a:cs typeface="Calibri"/>
              </a:rPr>
              <a:t> </a:t>
            </a:r>
            <a:r>
              <a:rPr sz="3200" b="1" cap="small" spc="-5" dirty="0">
                <a:latin typeface="Calibri"/>
                <a:cs typeface="Calibri"/>
              </a:rPr>
              <a:t>Y</a:t>
            </a:r>
            <a:r>
              <a:rPr sz="3200" b="1" cap="small" spc="5" dirty="0">
                <a:latin typeface="Calibri"/>
                <a:cs typeface="Calibri"/>
              </a:rPr>
              <a:t>our</a:t>
            </a:r>
            <a:r>
              <a:rPr sz="3200" b="1" cap="small" spc="145" dirty="0">
                <a:latin typeface="Calibri"/>
                <a:cs typeface="Calibri"/>
              </a:rPr>
              <a:t> </a:t>
            </a:r>
            <a:r>
              <a:rPr sz="3200" b="1" cap="small" dirty="0">
                <a:latin typeface="Calibri"/>
                <a:cs typeface="Calibri"/>
              </a:rPr>
              <a:t>e</a:t>
            </a:r>
            <a:r>
              <a:rPr sz="3200" b="1" cap="small" spc="-10" dirty="0">
                <a:latin typeface="Calibri"/>
                <a:cs typeface="Calibri"/>
              </a:rPr>
              <a:t>-</a:t>
            </a:r>
            <a:r>
              <a:rPr sz="3200" b="1" cap="small" spc="-5" dirty="0">
                <a:latin typeface="Calibri"/>
                <a:cs typeface="Calibri"/>
              </a:rPr>
              <a:t>Q</a:t>
            </a:r>
            <a:r>
              <a:rPr sz="3200" b="1" cap="small" spc="-10" dirty="0">
                <a:latin typeface="Calibri"/>
                <a:cs typeface="Calibri"/>
              </a:rPr>
              <a:t>I</a:t>
            </a:r>
            <a:r>
              <a:rPr sz="3200" b="1" cap="small" spc="-5" dirty="0">
                <a:latin typeface="Calibri"/>
                <a:cs typeface="Calibri"/>
              </a:rPr>
              <a:t>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359" y="1437082"/>
            <a:ext cx="679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Certify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10" dirty="0">
                <a:latin typeface="Calibri"/>
                <a:cs typeface="Calibri"/>
              </a:rPr>
              <a:t> e-</a:t>
            </a:r>
            <a:r>
              <a:rPr sz="1800" dirty="0">
                <a:latin typeface="Calibri"/>
                <a:cs typeface="Calibri"/>
              </a:rPr>
              <a:t>QIP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“Certify</a:t>
            </a:r>
            <a:r>
              <a:rPr sz="1800" spc="-10" dirty="0">
                <a:latin typeface="Calibri"/>
                <a:cs typeface="Calibri"/>
              </a:rPr>
              <a:t> Investigation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Request” </a:t>
            </a:r>
            <a:r>
              <a:rPr sz="1800" spc="-10" dirty="0">
                <a:latin typeface="Calibri"/>
                <a:cs typeface="Calibri"/>
              </a:rPr>
              <a:t>button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6775" y="2011681"/>
            <a:ext cx="8046720" cy="3601974"/>
            <a:chOff x="1629536" y="2289429"/>
            <a:chExt cx="5924550" cy="3324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6148" y="2394195"/>
              <a:ext cx="5696693" cy="31905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43824" y="2303716"/>
              <a:ext cx="5895975" cy="3295650"/>
            </a:xfrm>
            <a:custGeom>
              <a:avLst/>
              <a:gdLst/>
              <a:ahLst/>
              <a:cxnLst/>
              <a:rect l="l" t="t" r="r" b="b"/>
              <a:pathLst>
                <a:path w="5895975" h="3295650">
                  <a:moveTo>
                    <a:pt x="0" y="0"/>
                  </a:moveTo>
                  <a:lnTo>
                    <a:pt x="5895974" y="0"/>
                  </a:lnTo>
                  <a:lnTo>
                    <a:pt x="5895974" y="3295269"/>
                  </a:lnTo>
                  <a:lnTo>
                    <a:pt x="0" y="329526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1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477688" y="4782446"/>
              <a:ext cx="558165" cy="518795"/>
            </a:xfrm>
            <a:custGeom>
              <a:avLst/>
              <a:gdLst/>
              <a:ahLst/>
              <a:cxnLst/>
              <a:rect l="l" t="t" r="r" b="b"/>
              <a:pathLst>
                <a:path w="558164" h="518795">
                  <a:moveTo>
                    <a:pt x="487883" y="0"/>
                  </a:moveTo>
                  <a:lnTo>
                    <a:pt x="46354" y="403097"/>
                  </a:lnTo>
                  <a:lnTo>
                    <a:pt x="11328" y="364731"/>
                  </a:lnTo>
                  <a:lnTo>
                    <a:pt x="0" y="515785"/>
                  </a:lnTo>
                  <a:lnTo>
                    <a:pt x="151460" y="518223"/>
                  </a:lnTo>
                  <a:lnTo>
                    <a:pt x="116420" y="479856"/>
                  </a:lnTo>
                  <a:lnTo>
                    <a:pt x="557949" y="76746"/>
                  </a:lnTo>
                  <a:lnTo>
                    <a:pt x="4878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477688" y="4782446"/>
              <a:ext cx="558165" cy="518795"/>
            </a:xfrm>
            <a:custGeom>
              <a:avLst/>
              <a:gdLst/>
              <a:ahLst/>
              <a:cxnLst/>
              <a:rect l="l" t="t" r="r" b="b"/>
              <a:pathLst>
                <a:path w="558164" h="518795">
                  <a:moveTo>
                    <a:pt x="151460" y="518223"/>
                  </a:moveTo>
                  <a:lnTo>
                    <a:pt x="116420" y="479856"/>
                  </a:lnTo>
                  <a:lnTo>
                    <a:pt x="557949" y="76746"/>
                  </a:lnTo>
                  <a:lnTo>
                    <a:pt x="487883" y="0"/>
                  </a:lnTo>
                  <a:lnTo>
                    <a:pt x="46354" y="403097"/>
                  </a:lnTo>
                  <a:lnTo>
                    <a:pt x="11328" y="364731"/>
                  </a:lnTo>
                  <a:lnTo>
                    <a:pt x="0" y="515785"/>
                  </a:lnTo>
                  <a:lnTo>
                    <a:pt x="151460" y="51822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0833" y="5893339"/>
            <a:ext cx="7344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Note: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copy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dirty="0">
                <a:latin typeface="Calibri"/>
                <a:cs typeface="Calibri"/>
              </a:rPr>
              <a:t>QIP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certifying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Archival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Copy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section. </a:t>
            </a:r>
            <a:r>
              <a:rPr sz="1800" spc="-20" dirty="0">
                <a:latin typeface="Calibri"/>
                <a:cs typeface="Calibri"/>
              </a:rPr>
              <a:t>You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release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it.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2785633-B68B-1B46-C479-F2C4AFC05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91"/>
            <a:ext cx="7957969" cy="52514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016635" algn="l">
              <a:lnSpc>
                <a:spcPct val="100000"/>
              </a:lnSpc>
              <a:spcBef>
                <a:spcPts val="1215"/>
              </a:spcBef>
            </a:pPr>
            <a:r>
              <a:rPr dirty="0"/>
              <a:t>E-QIP</a:t>
            </a:r>
            <a:r>
              <a:rPr spc="-160" dirty="0"/>
              <a:t> </a:t>
            </a:r>
            <a:r>
              <a:rPr lang="en-US" dirty="0"/>
              <a:t>Release/Request Transmit to Agency</a:t>
            </a:r>
            <a:endParaRPr spc="-1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B7084-BB3F-7AB6-6B6E-EBD28B3E2745}"/>
              </a:ext>
            </a:extLst>
          </p:cNvPr>
          <p:cNvSpPr txBox="1"/>
          <p:nvPr/>
        </p:nvSpPr>
        <p:spPr>
          <a:xfrm>
            <a:off x="949911" y="864145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Calibri"/>
                <a:cs typeface="Calibri"/>
              </a:rPr>
              <a:t>Certify</a:t>
            </a:r>
            <a:r>
              <a:rPr lang="en-US" sz="1800" b="1" spc="-1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your</a:t>
            </a:r>
            <a:r>
              <a:rPr lang="en-US" sz="1800" b="1" spc="-10" dirty="0">
                <a:latin typeface="Calibri"/>
                <a:cs typeface="Calibri"/>
              </a:rPr>
              <a:t> e-</a:t>
            </a:r>
            <a:r>
              <a:rPr lang="en-US" sz="1800" b="1" dirty="0">
                <a:latin typeface="Calibri"/>
                <a:cs typeface="Calibri"/>
              </a:rPr>
              <a:t>QIP</a:t>
            </a:r>
            <a:r>
              <a:rPr lang="en-US" sz="1800" b="1" spc="-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by</a:t>
            </a:r>
            <a:r>
              <a:rPr lang="en-US" sz="1800" b="1" spc="-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selecting</a:t>
            </a:r>
            <a:r>
              <a:rPr lang="en-US" sz="1800" b="1" spc="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the “Certify</a:t>
            </a:r>
            <a:r>
              <a:rPr lang="en-US" sz="1800" b="1" spc="-10" dirty="0">
                <a:latin typeface="Calibri"/>
                <a:cs typeface="Calibri"/>
              </a:rPr>
              <a:t> Investigation</a:t>
            </a:r>
            <a:r>
              <a:rPr lang="en-US" sz="1800" b="1" spc="-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Request” </a:t>
            </a:r>
            <a:r>
              <a:rPr lang="en-US" sz="1800" b="1" spc="-10" dirty="0">
                <a:latin typeface="Calibri"/>
                <a:cs typeface="Calibri"/>
              </a:rPr>
              <a:t>button</a:t>
            </a:r>
            <a:endParaRPr lang="en-US" sz="1800" b="1" dirty="0">
              <a:latin typeface="Calibri"/>
              <a:cs typeface="Calibri"/>
            </a:endParaRPr>
          </a:p>
        </p:txBody>
      </p:sp>
      <p:grpSp>
        <p:nvGrpSpPr>
          <p:cNvPr id="3" name="Group 2" descr="E-qip Certify Investigation Report dialogue box highlighting the Certify investigation report button. ">
            <a:extLst>
              <a:ext uri="{FF2B5EF4-FFF2-40B4-BE49-F238E27FC236}">
                <a16:creationId xmlns:a16="http://schemas.microsoft.com/office/drawing/2014/main" id="{87C0B10F-B1D8-E2EC-886F-BA299C129724}"/>
              </a:ext>
            </a:extLst>
          </p:cNvPr>
          <p:cNvGrpSpPr/>
          <p:nvPr/>
        </p:nvGrpSpPr>
        <p:grpSpPr>
          <a:xfrm>
            <a:off x="2015706" y="1377561"/>
            <a:ext cx="4902532" cy="2398643"/>
            <a:chOff x="2015706" y="1377561"/>
            <a:chExt cx="4902532" cy="2398643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97F32381-E649-E97C-51F0-C80F476309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2473" y="1443414"/>
              <a:ext cx="4736828" cy="2322114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68BA90DB-9D54-49AB-650E-C44435A08CEE}"/>
                </a:ext>
              </a:extLst>
            </p:cNvPr>
            <p:cNvSpPr/>
            <p:nvPr/>
          </p:nvSpPr>
          <p:spPr>
            <a:xfrm>
              <a:off x="2015706" y="1377561"/>
              <a:ext cx="4902532" cy="2398643"/>
            </a:xfrm>
            <a:custGeom>
              <a:avLst/>
              <a:gdLst/>
              <a:ahLst/>
              <a:cxnLst/>
              <a:rect l="l" t="t" r="r" b="b"/>
              <a:pathLst>
                <a:path w="5895975" h="3295650">
                  <a:moveTo>
                    <a:pt x="0" y="0"/>
                  </a:moveTo>
                  <a:lnTo>
                    <a:pt x="5895974" y="0"/>
                  </a:lnTo>
                  <a:lnTo>
                    <a:pt x="5895974" y="3295269"/>
                  </a:lnTo>
                  <a:lnTo>
                    <a:pt x="0" y="329526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1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1C1D14A2-34B5-ED20-D62F-4C4C8A10B6C5}"/>
                </a:ext>
              </a:extLst>
            </p:cNvPr>
            <p:cNvSpPr/>
            <p:nvPr/>
          </p:nvSpPr>
          <p:spPr>
            <a:xfrm>
              <a:off x="4372077" y="3181633"/>
              <a:ext cx="464117" cy="377590"/>
            </a:xfrm>
            <a:custGeom>
              <a:avLst/>
              <a:gdLst/>
              <a:ahLst/>
              <a:cxnLst/>
              <a:rect l="l" t="t" r="r" b="b"/>
              <a:pathLst>
                <a:path w="558164" h="518795">
                  <a:moveTo>
                    <a:pt x="487883" y="0"/>
                  </a:moveTo>
                  <a:lnTo>
                    <a:pt x="46354" y="403097"/>
                  </a:lnTo>
                  <a:lnTo>
                    <a:pt x="11328" y="364731"/>
                  </a:lnTo>
                  <a:lnTo>
                    <a:pt x="0" y="515785"/>
                  </a:lnTo>
                  <a:lnTo>
                    <a:pt x="151460" y="518223"/>
                  </a:lnTo>
                  <a:lnTo>
                    <a:pt x="116420" y="479856"/>
                  </a:lnTo>
                  <a:lnTo>
                    <a:pt x="557949" y="76746"/>
                  </a:lnTo>
                  <a:lnTo>
                    <a:pt x="4878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33FD9518-6A03-F528-D53C-057CCB6D79FD}"/>
                </a:ext>
              </a:extLst>
            </p:cNvPr>
            <p:cNvSpPr/>
            <p:nvPr/>
          </p:nvSpPr>
          <p:spPr>
            <a:xfrm>
              <a:off x="4372077" y="3181633"/>
              <a:ext cx="464117" cy="377590"/>
            </a:xfrm>
            <a:custGeom>
              <a:avLst/>
              <a:gdLst/>
              <a:ahLst/>
              <a:cxnLst/>
              <a:rect l="l" t="t" r="r" b="b"/>
              <a:pathLst>
                <a:path w="558164" h="518795">
                  <a:moveTo>
                    <a:pt x="151460" y="518223"/>
                  </a:moveTo>
                  <a:lnTo>
                    <a:pt x="116420" y="479856"/>
                  </a:lnTo>
                  <a:lnTo>
                    <a:pt x="557949" y="76746"/>
                  </a:lnTo>
                  <a:lnTo>
                    <a:pt x="487883" y="0"/>
                  </a:lnTo>
                  <a:lnTo>
                    <a:pt x="46354" y="403097"/>
                  </a:lnTo>
                  <a:lnTo>
                    <a:pt x="11328" y="364731"/>
                  </a:lnTo>
                  <a:lnTo>
                    <a:pt x="0" y="515785"/>
                  </a:lnTo>
                  <a:lnTo>
                    <a:pt x="151460" y="51822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4E77E3-99AE-CB3E-A5DF-D479A60A97BE}"/>
              </a:ext>
            </a:extLst>
          </p:cNvPr>
          <p:cNvSpPr txBox="1"/>
          <p:nvPr/>
        </p:nvSpPr>
        <p:spPr>
          <a:xfrm>
            <a:off x="1455938" y="3804380"/>
            <a:ext cx="6232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lang="en-US" sz="1800" b="1" dirty="0">
                <a:latin typeface="Calibri"/>
                <a:cs typeface="Calibri"/>
              </a:rPr>
              <a:t>Review</a:t>
            </a:r>
            <a:r>
              <a:rPr lang="en-US" sz="1800" b="1" spc="-6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and</a:t>
            </a:r>
            <a:r>
              <a:rPr lang="en-US" sz="1800" b="1" spc="-5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digitally</a:t>
            </a:r>
            <a:r>
              <a:rPr lang="en-US" sz="1800" b="1" spc="-7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sign</a:t>
            </a:r>
            <a:r>
              <a:rPr lang="en-US" sz="1800" b="1" spc="-65" dirty="0">
                <a:latin typeface="Calibri"/>
                <a:cs typeface="Calibri"/>
              </a:rPr>
              <a:t> </a:t>
            </a:r>
            <a:r>
              <a:rPr lang="en-US" sz="1800" b="1" spc="-10" dirty="0">
                <a:latin typeface="Calibri"/>
                <a:cs typeface="Calibri"/>
              </a:rPr>
              <a:t>signature</a:t>
            </a:r>
            <a:r>
              <a:rPr lang="en-US" sz="1800" b="1" spc="-5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forms</a:t>
            </a:r>
            <a:r>
              <a:rPr lang="en-US" sz="1800" b="1" spc="-5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that</a:t>
            </a:r>
            <a:r>
              <a:rPr lang="en-US" sz="1800" b="1" spc="-7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appear</a:t>
            </a:r>
            <a:r>
              <a:rPr lang="en-US" sz="1800" b="1" spc="-5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in</a:t>
            </a:r>
            <a:r>
              <a:rPr lang="en-US" sz="1800" b="1" spc="-65" dirty="0">
                <a:latin typeface="Calibri"/>
                <a:cs typeface="Calibri"/>
              </a:rPr>
              <a:t> </a:t>
            </a:r>
            <a:r>
              <a:rPr lang="en-US" sz="1800" b="1" spc="-20" dirty="0">
                <a:latin typeface="Calibri"/>
                <a:cs typeface="Calibri"/>
              </a:rPr>
              <a:t>e-</a:t>
            </a:r>
            <a:r>
              <a:rPr lang="en-US" sz="1800" b="1" spc="-25" dirty="0">
                <a:latin typeface="Calibri"/>
                <a:cs typeface="Calibri"/>
              </a:rPr>
              <a:t>QIP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C8680-55FE-3894-273D-18C22A7D984F}"/>
              </a:ext>
            </a:extLst>
          </p:cNvPr>
          <p:cNvSpPr txBox="1"/>
          <p:nvPr/>
        </p:nvSpPr>
        <p:spPr>
          <a:xfrm>
            <a:off x="727826" y="4223134"/>
            <a:ext cx="746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lang="en-US" b="1" dirty="0">
                <a:latin typeface="Calibri"/>
                <a:cs typeface="Calibri"/>
              </a:rPr>
              <a:t>Select</a:t>
            </a:r>
            <a:r>
              <a:rPr lang="en-US" b="1" spc="-45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“Release</a:t>
            </a:r>
            <a:r>
              <a:rPr lang="en-US" b="1" spc="-35" dirty="0">
                <a:latin typeface="Calibri"/>
                <a:cs typeface="Calibri"/>
              </a:rPr>
              <a:t> </a:t>
            </a:r>
            <a:r>
              <a:rPr lang="en-US" b="1" spc="-25" dirty="0">
                <a:latin typeface="Calibri"/>
                <a:cs typeface="Calibri"/>
              </a:rPr>
              <a:t>Request/Transmit</a:t>
            </a:r>
            <a:r>
              <a:rPr lang="en-US" b="1" spc="-40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to</a:t>
            </a:r>
            <a:r>
              <a:rPr lang="en-US" b="1" spc="-50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Agency”</a:t>
            </a:r>
            <a:r>
              <a:rPr lang="en-US" b="1" spc="-35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to</a:t>
            </a:r>
            <a:r>
              <a:rPr lang="en-US" b="1" spc="-60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submit</a:t>
            </a:r>
            <a:r>
              <a:rPr lang="en-US" b="1" spc="-55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your</a:t>
            </a:r>
            <a:r>
              <a:rPr lang="en-US" b="1" spc="-50" dirty="0">
                <a:latin typeface="Calibri"/>
                <a:cs typeface="Calibri"/>
              </a:rPr>
              <a:t> </a:t>
            </a:r>
            <a:r>
              <a:rPr lang="en-US" b="1" spc="-20" dirty="0">
                <a:latin typeface="Calibri"/>
                <a:cs typeface="Calibri"/>
              </a:rPr>
              <a:t>e-</a:t>
            </a:r>
            <a:r>
              <a:rPr lang="en-US" b="1" spc="-25" dirty="0">
                <a:latin typeface="Calibri"/>
                <a:cs typeface="Calibri"/>
              </a:rPr>
              <a:t>QIP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" name="Group 5" descr="Release request to agency dialogue box highlighting the Release Request/ Transmit to Agency button. ">
            <a:extLst>
              <a:ext uri="{FF2B5EF4-FFF2-40B4-BE49-F238E27FC236}">
                <a16:creationId xmlns:a16="http://schemas.microsoft.com/office/drawing/2014/main" id="{4AFFF3E1-BD42-0C72-50BA-911B84416871}"/>
              </a:ext>
            </a:extLst>
          </p:cNvPr>
          <p:cNvGrpSpPr/>
          <p:nvPr/>
        </p:nvGrpSpPr>
        <p:grpSpPr>
          <a:xfrm>
            <a:off x="835039" y="4801734"/>
            <a:ext cx="7538192" cy="1756264"/>
            <a:chOff x="835039" y="4801734"/>
            <a:chExt cx="7538192" cy="1756264"/>
          </a:xfrm>
        </p:grpSpPr>
        <p:pic>
          <p:nvPicPr>
            <p:cNvPr id="20" name="object 5">
              <a:extLst>
                <a:ext uri="{FF2B5EF4-FFF2-40B4-BE49-F238E27FC236}">
                  <a16:creationId xmlns:a16="http://schemas.microsoft.com/office/drawing/2014/main" id="{DC751F1F-8E49-4934-6F83-AE7A630F36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054" y="4812337"/>
              <a:ext cx="7455009" cy="1734965"/>
            </a:xfrm>
            <a:prstGeom prst="rect">
              <a:avLst/>
            </a:prstGeom>
          </p:spPr>
        </p:pic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E6C82E27-5353-0A05-6C67-CFD8252E20BD}"/>
                </a:ext>
              </a:extLst>
            </p:cNvPr>
            <p:cNvSpPr/>
            <p:nvPr/>
          </p:nvSpPr>
          <p:spPr>
            <a:xfrm>
              <a:off x="835039" y="4801734"/>
              <a:ext cx="7538192" cy="1756264"/>
            </a:xfrm>
            <a:custGeom>
              <a:avLst/>
              <a:gdLst/>
              <a:ahLst/>
              <a:cxnLst/>
              <a:rect l="l" t="t" r="r" b="b"/>
              <a:pathLst>
                <a:path w="4983480" h="2629535">
                  <a:moveTo>
                    <a:pt x="0" y="0"/>
                  </a:moveTo>
                  <a:lnTo>
                    <a:pt x="4983226" y="0"/>
                  </a:lnTo>
                  <a:lnTo>
                    <a:pt x="4983226" y="2629408"/>
                  </a:lnTo>
                  <a:lnTo>
                    <a:pt x="0" y="2629408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144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5FFC225-B252-AD3B-FC71-8A6F854EEABB}"/>
                </a:ext>
              </a:extLst>
            </p:cNvPr>
            <p:cNvSpPr/>
            <p:nvPr/>
          </p:nvSpPr>
          <p:spPr>
            <a:xfrm>
              <a:off x="4669522" y="6106748"/>
              <a:ext cx="483144" cy="200183"/>
            </a:xfrm>
            <a:custGeom>
              <a:avLst/>
              <a:gdLst/>
              <a:ahLst/>
              <a:cxnLst/>
              <a:rect l="l" t="t" r="r" b="b"/>
              <a:pathLst>
                <a:path w="319404" h="299720">
                  <a:moveTo>
                    <a:pt x="275577" y="0"/>
                  </a:moveTo>
                  <a:lnTo>
                    <a:pt x="25806" y="228041"/>
                  </a:lnTo>
                  <a:lnTo>
                    <a:pt x="4127" y="204304"/>
                  </a:lnTo>
                  <a:lnTo>
                    <a:pt x="0" y="295135"/>
                  </a:lnTo>
                  <a:lnTo>
                    <a:pt x="90830" y="299275"/>
                  </a:lnTo>
                  <a:lnTo>
                    <a:pt x="69151" y="275526"/>
                  </a:lnTo>
                  <a:lnTo>
                    <a:pt x="318935" y="47485"/>
                  </a:lnTo>
                  <a:lnTo>
                    <a:pt x="27557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B745BB58-BCE2-D683-56FB-E4954136A0AA}"/>
                </a:ext>
              </a:extLst>
            </p:cNvPr>
            <p:cNvSpPr/>
            <p:nvPr/>
          </p:nvSpPr>
          <p:spPr>
            <a:xfrm>
              <a:off x="4669522" y="6106748"/>
              <a:ext cx="483144" cy="200183"/>
            </a:xfrm>
            <a:custGeom>
              <a:avLst/>
              <a:gdLst/>
              <a:ahLst/>
              <a:cxnLst/>
              <a:rect l="l" t="t" r="r" b="b"/>
              <a:pathLst>
                <a:path w="319404" h="299720">
                  <a:moveTo>
                    <a:pt x="4127" y="204304"/>
                  </a:moveTo>
                  <a:lnTo>
                    <a:pt x="25806" y="228041"/>
                  </a:lnTo>
                  <a:lnTo>
                    <a:pt x="275577" y="0"/>
                  </a:lnTo>
                  <a:lnTo>
                    <a:pt x="318935" y="47485"/>
                  </a:lnTo>
                  <a:lnTo>
                    <a:pt x="69151" y="275526"/>
                  </a:lnTo>
                  <a:lnTo>
                    <a:pt x="90830" y="299275"/>
                  </a:lnTo>
                  <a:lnTo>
                    <a:pt x="0" y="295135"/>
                  </a:lnTo>
                  <a:lnTo>
                    <a:pt x="4127" y="204304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486BB-2DFE-339A-5A23-8B61CB6793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05"/>
              </a:lnSpc>
            </a:pPr>
            <a:fld id="{81D60167-4931-47E6-BA6A-407CBD079E47}" type="slidenum">
              <a:rPr lang="en-US" spc="-25" smtClean="0"/>
              <a:t>9</a:t>
            </a:fld>
            <a:endParaRPr lang="en-US" spc="-25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688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740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Electronic Questionnaires for Investigation Processing (E-QIP) Instructions and Tips for Internal Revenue Service (IRS) Applicants</vt:lpstr>
      <vt:lpstr>E-QIP – Before You Start</vt:lpstr>
      <vt:lpstr>E-QIP Registration – Step 1</vt:lpstr>
      <vt:lpstr>E-QIP Registration – Step 2 and 3</vt:lpstr>
      <vt:lpstr>E-QIP Registration – Step 4</vt:lpstr>
      <vt:lpstr>E-QIP Helpful Tips and Definitions</vt:lpstr>
      <vt:lpstr>E-QIP Additional Helpful Tips and Definitions</vt:lpstr>
      <vt:lpstr>E-QIP Registration Certification</vt:lpstr>
      <vt:lpstr>E-QIP Release/Request Transmit to Agency</vt:lpstr>
      <vt:lpstr>E-QIP Instructions and Tips for IRS Applicants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Questionnaires for Investigation Processing (E-QIP) Instructions and Tips for</dc:title>
  <dc:subject>E-QIP</dc:subject>
  <dc:creator>Gwizdak Iwona I</dc:creator>
  <cp:keywords>E-QIP. Onboarding</cp:keywords>
  <cp:lastModifiedBy>Gwizdak Iwona I</cp:lastModifiedBy>
  <cp:revision>13</cp:revision>
  <dcterms:created xsi:type="dcterms:W3CDTF">2023-08-10T15:36:45Z</dcterms:created>
  <dcterms:modified xsi:type="dcterms:W3CDTF">2023-09-12T20:36:07Z</dcterms:modified>
  <cp:category>HR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0x010100E0BA72DB985E9740A43312EB2D64ABA9</vt:lpwstr>
  </property>
  <property fmtid="{D5CDD505-2E9C-101B-9397-08002B2CF9AE}" pid="3" name="Created">
    <vt:filetime>2022-12-23T00:00:00Z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2023-08-10T00:00:00Z</vt:filetime>
  </property>
  <property fmtid="{D5CDD505-2E9C-101B-9397-08002B2CF9AE}" pid="6" name="Producer">
    <vt:lpwstr>Adobe PDF Library 22.3.58</vt:lpwstr>
  </property>
  <property fmtid="{D5CDD505-2E9C-101B-9397-08002B2CF9AE}" pid="7" name="ArticulateGUID">
    <vt:lpwstr>AAFE7500-F96E-4E59-83E1-6E6159E661E8</vt:lpwstr>
  </property>
  <property fmtid="{D5CDD505-2E9C-101B-9397-08002B2CF9AE}" pid="8" name="ArticulatePath">
    <vt:lpwstr>IRS e-QIP-Instructions-tips-AUG 2023 Short</vt:lpwstr>
  </property>
</Properties>
</file>