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7" r:id="rId5"/>
    <p:sldId id="293" r:id="rId6"/>
    <p:sldId id="258" r:id="rId7"/>
    <p:sldId id="259" r:id="rId8"/>
    <p:sldId id="289" r:id="rId9"/>
    <p:sldId id="288" r:id="rId10"/>
    <p:sldId id="290" r:id="rId11"/>
    <p:sldId id="291" r:id="rId12"/>
    <p:sldId id="292" r:id="rId13"/>
    <p:sldId id="268" r:id="rId14"/>
    <p:sldId id="269" r:id="rId15"/>
    <p:sldId id="262" r:id="rId16"/>
    <p:sldId id="263" r:id="rId17"/>
    <p:sldId id="272" r:id="rId18"/>
    <p:sldId id="273" r:id="rId19"/>
    <p:sldId id="274" r:id="rId20"/>
    <p:sldId id="276" r:id="rId21"/>
    <p:sldId id="271" r:id="rId22"/>
    <p:sldId id="278" r:id="rId23"/>
    <p:sldId id="279" r:id="rId24"/>
    <p:sldId id="280" r:id="rId25"/>
    <p:sldId id="281" r:id="rId26"/>
    <p:sldId id="283" r:id="rId27"/>
    <p:sldId id="286" r:id="rId28"/>
    <p:sldId id="284" r:id="rId29"/>
    <p:sldId id="285" r:id="rId30"/>
    <p:sldId id="294" r:id="rId31"/>
    <p:sldId id="256" r:id="rId32"/>
    <p:sldId id="2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Wise" initials="DW" lastIdx="1" clrIdx="0">
    <p:extLst>
      <p:ext uri="{19B8F6BF-5375-455C-9EA6-DF929625EA0E}">
        <p15:presenceInfo xmlns:p15="http://schemas.microsoft.com/office/powerpoint/2012/main" userId="S::daniel.wise@nteu.org::6cd0e29a-087c-48cb-98ea-a90b4a4f7c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69759" autoAdjust="0"/>
  </p:normalViewPr>
  <p:slideViewPr>
    <p:cSldViewPr snapToGrid="0" snapToObjects="1">
      <p:cViewPr varScale="1">
        <p:scale>
          <a:sx n="62" d="100"/>
          <a:sy n="62" d="100"/>
        </p:scale>
        <p:origin x="60" y="8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6A4512-3C76-AA40-AED2-F320035CC30B}"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9DB82-EB9C-A948-84EE-59002DFDA168}" type="slidenum">
              <a:rPr lang="en-US" smtClean="0"/>
              <a:t>‹#›</a:t>
            </a:fld>
            <a:endParaRPr lang="en-US"/>
          </a:p>
        </p:txBody>
      </p:sp>
    </p:spTree>
    <p:extLst>
      <p:ext uri="{BB962C8B-B14F-4D97-AF65-F5344CB8AC3E}">
        <p14:creationId xmlns:p14="http://schemas.microsoft.com/office/powerpoint/2010/main" val="793591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Congratulate new employees on their new positions and thank them for choosing public service.</a:t>
            </a:r>
          </a:p>
        </p:txBody>
      </p:sp>
      <p:sp>
        <p:nvSpPr>
          <p:cNvPr id="4" name="Slide Number Placeholder 3"/>
          <p:cNvSpPr>
            <a:spLocks noGrp="1"/>
          </p:cNvSpPr>
          <p:nvPr>
            <p:ph type="sldNum" sz="quarter" idx="5"/>
          </p:nvPr>
        </p:nvSpPr>
        <p:spPr/>
        <p:txBody>
          <a:bodyPr/>
          <a:lstStyle/>
          <a:p>
            <a:fld id="{01C9DB82-EB9C-A948-84EE-59002DFDA168}" type="slidenum">
              <a:rPr lang="en-US" smtClean="0"/>
              <a:t>1</a:t>
            </a:fld>
            <a:endParaRPr lang="en-US"/>
          </a:p>
        </p:txBody>
      </p:sp>
    </p:spTree>
    <p:extLst>
      <p:ext uri="{BB962C8B-B14F-4D97-AF65-F5344CB8AC3E}">
        <p14:creationId xmlns:p14="http://schemas.microsoft.com/office/powerpoint/2010/main" val="2012674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does NTEU do?</a:t>
            </a:r>
          </a:p>
          <a:p>
            <a:r>
              <a:rPr lang="en-US" sz="1200" kern="1200" dirty="0">
                <a:solidFill>
                  <a:schemeClr val="tx1"/>
                </a:solidFill>
                <a:effectLst/>
                <a:latin typeface="+mn-lt"/>
                <a:ea typeface="+mn-ea"/>
                <a:cs typeface="+mn-cs"/>
              </a:rPr>
              <a:t>For starters, many of the rights and benefits you receive as a federal employee were not handed out by Congress, the White House or any federal agency. They were won by NTEU members—federal employees like you—who fought at the bargaining table, through legislation and by having workplace representation.</a:t>
            </a:r>
            <a:r>
              <a:rPr lang="en-US" dirty="0">
                <a:effectLst/>
              </a:rPr>
              <a:t> That hard work—and often difficult wins—are outlined in your contract.</a:t>
            </a:r>
            <a:endParaRPr lang="en-US" dirty="0"/>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14</a:t>
            </a:fld>
            <a:endParaRPr lang="en-US"/>
          </a:p>
        </p:txBody>
      </p:sp>
    </p:spTree>
    <p:extLst>
      <p:ext uri="{BB962C8B-B14F-4D97-AF65-F5344CB8AC3E}">
        <p14:creationId xmlns:p14="http://schemas.microsoft.com/office/powerpoint/2010/main" val="179763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15</a:t>
            </a:fld>
            <a:endParaRPr lang="en-US"/>
          </a:p>
        </p:txBody>
      </p:sp>
    </p:spTree>
    <p:extLst>
      <p:ext uri="{BB962C8B-B14F-4D97-AF65-F5344CB8AC3E}">
        <p14:creationId xmlns:p14="http://schemas.microsoft.com/office/powerpoint/2010/main" val="159094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Your contract the most important document in your working life. It provides for workplace programs, benefits and protections, and it creates a process for resolving workplace disputes.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16</a:t>
            </a:fld>
            <a:endParaRPr lang="en-US"/>
          </a:p>
        </p:txBody>
      </p:sp>
    </p:spTree>
    <p:extLst>
      <p:ext uri="{BB962C8B-B14F-4D97-AF65-F5344CB8AC3E}">
        <p14:creationId xmlns:p14="http://schemas.microsoft.com/office/powerpoint/2010/main" val="4159355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work doesn’t end even after bargaining does. At NTEU, we work every day to enforce the terms of our contracts and you can be rest assured that NTEU has your back.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17</a:t>
            </a:fld>
            <a:endParaRPr lang="en-US"/>
          </a:p>
        </p:txBody>
      </p:sp>
    </p:spTree>
    <p:extLst>
      <p:ext uri="{BB962C8B-B14F-4D97-AF65-F5344CB8AC3E}">
        <p14:creationId xmlns:p14="http://schemas.microsoft.com/office/powerpoint/2010/main" val="923019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advocate for you on Capitol Hill. We fight for the things you can see in your paycheck and workplace.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Higher pay raises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Paid parental leave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Protections to your health and retirement benefits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We stop bills attacking your pay, workplace rights, retirement and health benefits</a:t>
            </a:r>
          </a:p>
          <a:p>
            <a:pPr marL="0" lvl="0" indent="0">
              <a:buFont typeface="Arial" panose="020B0604020202020204" pitchFamily="34" charset="0"/>
              <a:buNone/>
            </a:pP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1C9DB82-EB9C-A948-84EE-59002DFDA168}" type="slidenum">
              <a:rPr lang="en-US" smtClean="0"/>
              <a:t>18</a:t>
            </a:fld>
            <a:endParaRPr lang="en-US"/>
          </a:p>
        </p:txBody>
      </p:sp>
    </p:spTree>
    <p:extLst>
      <p:ext uri="{BB962C8B-B14F-4D97-AF65-F5344CB8AC3E}">
        <p14:creationId xmlns:p14="http://schemas.microsoft.com/office/powerpoint/2010/main" val="258288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win legal battles for you.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Protect and expand federal employee rights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Hundreds of millions in back pay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Higher overtime rates </a:t>
            </a:r>
          </a:p>
        </p:txBody>
      </p:sp>
      <p:sp>
        <p:nvSpPr>
          <p:cNvPr id="4" name="Slide Number Placeholder 3"/>
          <p:cNvSpPr>
            <a:spLocks noGrp="1"/>
          </p:cNvSpPr>
          <p:nvPr>
            <p:ph type="sldNum" sz="quarter" idx="5"/>
          </p:nvPr>
        </p:nvSpPr>
        <p:spPr/>
        <p:txBody>
          <a:bodyPr/>
          <a:lstStyle/>
          <a:p>
            <a:fld id="{01C9DB82-EB9C-A948-84EE-59002DFDA168}" type="slidenum">
              <a:rPr lang="en-US" smtClean="0"/>
              <a:t>19</a:t>
            </a:fld>
            <a:endParaRPr lang="en-US"/>
          </a:p>
        </p:txBody>
      </p:sp>
    </p:spTree>
    <p:extLst>
      <p:ext uri="{BB962C8B-B14F-4D97-AF65-F5344CB8AC3E}">
        <p14:creationId xmlns:p14="http://schemas.microsoft.com/office/powerpoint/2010/main" val="12876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keep you informed.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Breaking news alerts and our weekly news round-up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Members-only access to </a:t>
            </a:r>
            <a:r>
              <a:rPr lang="en-US" sz="1200" kern="1200" dirty="0" err="1">
                <a:solidFill>
                  <a:schemeClr val="tx1"/>
                </a:solidFill>
                <a:effectLst/>
                <a:latin typeface="+mn-lt"/>
                <a:ea typeface="+mn-ea"/>
                <a:cs typeface="+mn-cs"/>
              </a:rPr>
              <a:t>NTEU.org</a:t>
            </a:r>
            <a:r>
              <a:rPr lang="en-US"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Our monthly NTEU Bulletin newsletter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Legislative action alerts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20</a:t>
            </a:fld>
            <a:endParaRPr lang="en-US"/>
          </a:p>
        </p:txBody>
      </p:sp>
    </p:spTree>
    <p:extLst>
      <p:ext uri="{BB962C8B-B14F-4D97-AF65-F5344CB8AC3E}">
        <p14:creationId xmlns:p14="http://schemas.microsoft.com/office/powerpoint/2010/main" val="2518853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save you money with members exclusive money-saving discounts 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Insurance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Travel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professional services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home sale and moving expenses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and more!</a:t>
            </a:r>
          </a:p>
        </p:txBody>
      </p:sp>
      <p:sp>
        <p:nvSpPr>
          <p:cNvPr id="4" name="Slide Number Placeholder 3"/>
          <p:cNvSpPr>
            <a:spLocks noGrp="1"/>
          </p:cNvSpPr>
          <p:nvPr>
            <p:ph type="sldNum" sz="quarter" idx="5"/>
          </p:nvPr>
        </p:nvSpPr>
        <p:spPr/>
        <p:txBody>
          <a:bodyPr/>
          <a:lstStyle/>
          <a:p>
            <a:fld id="{01C9DB82-EB9C-A948-84EE-59002DFDA168}" type="slidenum">
              <a:rPr lang="en-US" smtClean="0"/>
              <a:t>21</a:t>
            </a:fld>
            <a:endParaRPr lang="en-US"/>
          </a:p>
        </p:txBody>
      </p:sp>
    </p:spTree>
    <p:extLst>
      <p:ext uri="{BB962C8B-B14F-4D97-AF65-F5344CB8AC3E}">
        <p14:creationId xmlns:p14="http://schemas.microsoft.com/office/powerpoint/2010/main" val="3075439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tell our members’ stories in the media showcasing their work and amplifying their voices through news releases, social media and public service campaigns.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22</a:t>
            </a:fld>
            <a:endParaRPr lang="en-US"/>
          </a:p>
        </p:txBody>
      </p:sp>
    </p:spTree>
    <p:extLst>
      <p:ext uri="{BB962C8B-B14F-4D97-AF65-F5344CB8AC3E}">
        <p14:creationId xmlns:p14="http://schemas.microsoft.com/office/powerpoint/2010/main" val="1245424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All of NTEU’s effort, for more than 80 years, has been aimed at improving the federal government as an employer and provider of critical public services.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23</a:t>
            </a:fld>
            <a:endParaRPr lang="en-US"/>
          </a:p>
        </p:txBody>
      </p:sp>
    </p:spTree>
    <p:extLst>
      <p:ext uri="{BB962C8B-B14F-4D97-AF65-F5344CB8AC3E}">
        <p14:creationId xmlns:p14="http://schemas.microsoft.com/office/powerpoint/2010/main" val="128957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Congratulate new employees on their new positions and thank them for choosing public service.</a:t>
            </a:r>
          </a:p>
        </p:txBody>
      </p:sp>
      <p:sp>
        <p:nvSpPr>
          <p:cNvPr id="4" name="Slide Number Placeholder 3"/>
          <p:cNvSpPr>
            <a:spLocks noGrp="1"/>
          </p:cNvSpPr>
          <p:nvPr>
            <p:ph type="sldNum" sz="quarter" idx="5"/>
          </p:nvPr>
        </p:nvSpPr>
        <p:spPr/>
        <p:txBody>
          <a:bodyPr/>
          <a:lstStyle/>
          <a:p>
            <a:fld id="{01C9DB82-EB9C-A948-84EE-59002DFDA168}" type="slidenum">
              <a:rPr lang="en-US" smtClean="0"/>
              <a:t>2</a:t>
            </a:fld>
            <a:endParaRPr lang="en-US"/>
          </a:p>
        </p:txBody>
      </p:sp>
    </p:spTree>
    <p:extLst>
      <p:ext uri="{BB962C8B-B14F-4D97-AF65-F5344CB8AC3E}">
        <p14:creationId xmlns:p14="http://schemas.microsoft.com/office/powerpoint/2010/main" val="3748087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These wins give you with higher pay raises, paid parental leave and federal flexible spending accounts. They provided back pay for all federal employees after a government shutdown ends and millions of dollars for employees denied the proper overtime pay. Additionally, our wins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Extended coverage for young adult dependents to age 26 on their parents’ health care plans;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Tens of thousands of dollars in retroactive transit subsidies;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Improvements to the Hatch Act, opening-up the political process to federal workers;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right of FERS-covered employees to count unused sick leave toward retirement calculations.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These wins help attract the best employees to the federal workforce. They help create viable work environments and provide the American pubic with exceptional service. </a:t>
            </a:r>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24</a:t>
            </a:fld>
            <a:endParaRPr lang="en-US"/>
          </a:p>
        </p:txBody>
      </p:sp>
    </p:spTree>
    <p:extLst>
      <p:ext uri="{BB962C8B-B14F-4D97-AF65-F5344CB8AC3E}">
        <p14:creationId xmlns:p14="http://schemas.microsoft.com/office/powerpoint/2010/main" val="800487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strong membership is a strong voice. The more members we have, the more clout we have to protect and build on these gains.</a:t>
            </a:r>
          </a:p>
        </p:txBody>
      </p:sp>
      <p:sp>
        <p:nvSpPr>
          <p:cNvPr id="4" name="Slide Number Placeholder 3"/>
          <p:cNvSpPr>
            <a:spLocks noGrp="1"/>
          </p:cNvSpPr>
          <p:nvPr>
            <p:ph type="sldNum" sz="quarter" idx="5"/>
          </p:nvPr>
        </p:nvSpPr>
        <p:spPr/>
        <p:txBody>
          <a:bodyPr/>
          <a:lstStyle/>
          <a:p>
            <a:fld id="{01C9DB82-EB9C-A948-84EE-59002DFDA168}" type="slidenum">
              <a:rPr lang="en-US" smtClean="0"/>
              <a:t>25</a:t>
            </a:fld>
            <a:endParaRPr lang="en-US"/>
          </a:p>
        </p:txBody>
      </p:sp>
    </p:spTree>
    <p:extLst>
      <p:ext uri="{BB962C8B-B14F-4D97-AF65-F5344CB8AC3E}">
        <p14:creationId xmlns:p14="http://schemas.microsoft.com/office/powerpoint/2010/main" val="16629380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Join us in building a stronger future for you, your agency and our country.</a:t>
            </a: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Complete an SF-1187 online today!</a:t>
            </a:r>
            <a:r>
              <a:rPr lang="en-US" dirty="0">
                <a:effectLst/>
              </a:rPr>
              <a:t> </a:t>
            </a:r>
            <a:r>
              <a:rPr lang="en-US">
                <a:effectLst/>
              </a:rPr>
              <a:t>Our one-page form </a:t>
            </a:r>
            <a:r>
              <a:rPr lang="en-US" dirty="0">
                <a:effectLst/>
              </a:rPr>
              <a:t>is fully electronic from start to finish and can be completed from your computer, tablet or desktop in just a few minutes.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26</a:t>
            </a:fld>
            <a:endParaRPr lang="en-US"/>
          </a:p>
        </p:txBody>
      </p:sp>
    </p:spTree>
    <p:extLst>
      <p:ext uri="{BB962C8B-B14F-4D97-AF65-F5344CB8AC3E}">
        <p14:creationId xmlns:p14="http://schemas.microsoft.com/office/powerpoint/2010/main" val="3051205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C9DB82-EB9C-A948-84EE-59002DFDA168}" type="slidenum">
              <a:rPr lang="en-US" smtClean="0"/>
              <a:t>27</a:t>
            </a:fld>
            <a:endParaRPr lang="en-US"/>
          </a:p>
        </p:txBody>
      </p:sp>
    </p:spTree>
    <p:extLst>
      <p:ext uri="{BB962C8B-B14F-4D97-AF65-F5344CB8AC3E}">
        <p14:creationId xmlns:p14="http://schemas.microsoft.com/office/powerpoint/2010/main" val="1996648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p:txBody>
      </p:sp>
      <p:sp>
        <p:nvSpPr>
          <p:cNvPr id="4" name="Slide Number Placeholder 3"/>
          <p:cNvSpPr>
            <a:spLocks noGrp="1"/>
          </p:cNvSpPr>
          <p:nvPr>
            <p:ph type="sldNum" sz="quarter" idx="5"/>
          </p:nvPr>
        </p:nvSpPr>
        <p:spPr/>
        <p:txBody>
          <a:bodyPr/>
          <a:lstStyle/>
          <a:p>
            <a:fld id="{01C9DB82-EB9C-A948-84EE-59002DFDA168}" type="slidenum">
              <a:rPr lang="en-US" smtClean="0"/>
              <a:t>28</a:t>
            </a:fld>
            <a:endParaRPr lang="en-US"/>
          </a:p>
        </p:txBody>
      </p:sp>
    </p:spTree>
    <p:extLst>
      <p:ext uri="{BB962C8B-B14F-4D97-AF65-F5344CB8AC3E}">
        <p14:creationId xmlns:p14="http://schemas.microsoft.com/office/powerpoint/2010/main" val="3472629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Chapter leaders in your workplace, ready to address issues you may have and enforce your contract..</a:t>
            </a:r>
            <a:r>
              <a:rPr lang="en-US" dirty="0">
                <a:effectLst/>
              </a:rPr>
              <a:t> We are your colleagues, coworkers and first points of contact. We are you chapter officers and stewards. Stewards are h</a:t>
            </a:r>
            <a:r>
              <a:rPr lang="en-US" dirty="0"/>
              <a:t>ighly-trained NTEU leaders in your workplace who make sure management follows the terms </a:t>
            </a:r>
            <a:br>
              <a:rPr lang="en-US" dirty="0"/>
            </a:br>
            <a:r>
              <a:rPr lang="en-US" dirty="0"/>
              <a:t>of the contract and treats employees fairly. </a:t>
            </a:r>
          </a:p>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29</a:t>
            </a:fld>
            <a:endParaRPr lang="en-US"/>
          </a:p>
        </p:txBody>
      </p:sp>
    </p:spTree>
    <p:extLst>
      <p:ext uri="{BB962C8B-B14F-4D97-AF65-F5344CB8AC3E}">
        <p14:creationId xmlns:p14="http://schemas.microsoft.com/office/powerpoint/2010/main" val="4232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 a minute…What exactly is NTEU?</a:t>
            </a:r>
            <a:r>
              <a:rPr lang="en-US" dirty="0">
                <a:effectLst/>
              </a:rPr>
              <a:t> </a:t>
            </a:r>
          </a:p>
        </p:txBody>
      </p:sp>
      <p:sp>
        <p:nvSpPr>
          <p:cNvPr id="4" name="Slide Number Placeholder 3"/>
          <p:cNvSpPr>
            <a:spLocks noGrp="1"/>
          </p:cNvSpPr>
          <p:nvPr>
            <p:ph type="sldNum" sz="quarter" idx="5"/>
          </p:nvPr>
        </p:nvSpPr>
        <p:spPr/>
        <p:txBody>
          <a:bodyPr/>
          <a:lstStyle/>
          <a:p>
            <a:fld id="{01C9DB82-EB9C-A948-84EE-59002DFDA168}" type="slidenum">
              <a:rPr lang="en-US" smtClean="0"/>
              <a:t>3</a:t>
            </a:fld>
            <a:endParaRPr lang="en-US"/>
          </a:p>
        </p:txBody>
      </p:sp>
    </p:spTree>
    <p:extLst>
      <p:ext uri="{BB962C8B-B14F-4D97-AF65-F5344CB8AC3E}">
        <p14:creationId xmlns:p14="http://schemas.microsoft.com/office/powerpoint/2010/main" val="1191340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have an advocate and partner in NTEU. We stand with you throughout your career in the federal government. We are your voice on Capitol Hill.</a:t>
            </a:r>
            <a:r>
              <a:rPr lang="en-US" dirty="0">
                <a:effectLst/>
              </a:rPr>
              <a:t> </a:t>
            </a: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4</a:t>
            </a:fld>
            <a:endParaRPr lang="en-US"/>
          </a:p>
        </p:txBody>
      </p:sp>
    </p:spTree>
    <p:extLst>
      <p:ext uri="{BB962C8B-B14F-4D97-AF65-F5344CB8AC3E}">
        <p14:creationId xmlns:p14="http://schemas.microsoft.com/office/powerpoint/2010/main" val="919928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9</a:t>
            </a:fld>
            <a:endParaRPr lang="en-US"/>
          </a:p>
        </p:txBody>
      </p:sp>
    </p:spTree>
    <p:extLst>
      <p:ext uri="{BB962C8B-B14F-4D97-AF65-F5344CB8AC3E}">
        <p14:creationId xmlns:p14="http://schemas.microsoft.com/office/powerpoint/2010/main" val="37393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be sitting there thinking, is joining a union for me? Ask yourself these questions.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answered “yes” to any of these then yes, NTEU is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10</a:t>
            </a:fld>
            <a:endParaRPr lang="en-US"/>
          </a:p>
        </p:txBody>
      </p:sp>
    </p:spTree>
    <p:extLst>
      <p:ext uri="{BB962C8B-B14F-4D97-AF65-F5344CB8AC3E}">
        <p14:creationId xmlns:p14="http://schemas.microsoft.com/office/powerpoint/2010/main" val="2459166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lawyers, CPAs, bank examiners, law enforcement officers, IT experts, scientists, doctors and researchers throughout our federal government.</a:t>
            </a:r>
          </a:p>
        </p:txBody>
      </p:sp>
      <p:sp>
        <p:nvSpPr>
          <p:cNvPr id="4" name="Slide Number Placeholder 3"/>
          <p:cNvSpPr>
            <a:spLocks noGrp="1"/>
          </p:cNvSpPr>
          <p:nvPr>
            <p:ph type="sldNum" sz="quarter" idx="5"/>
          </p:nvPr>
        </p:nvSpPr>
        <p:spPr/>
        <p:txBody>
          <a:bodyPr/>
          <a:lstStyle/>
          <a:p>
            <a:fld id="{01C9DB82-EB9C-A948-84EE-59002DFDA168}" type="slidenum">
              <a:rPr lang="en-US" smtClean="0"/>
              <a:t>11</a:t>
            </a:fld>
            <a:endParaRPr lang="en-US"/>
          </a:p>
        </p:txBody>
      </p:sp>
    </p:spTree>
    <p:extLst>
      <p:ext uri="{BB962C8B-B14F-4D97-AF65-F5344CB8AC3E}">
        <p14:creationId xmlns:p14="http://schemas.microsoft.com/office/powerpoint/2010/main" val="66325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NTEU represents 150,000 federal employees across 33 agencies and departments.</a:t>
            </a:r>
            <a:r>
              <a:rPr lang="en-US"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a long history of success on behalf of federal workers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We have highly-trained leaders ready to help you</a:t>
            </a:r>
            <a:r>
              <a:rPr lang="en-US" dirty="0">
                <a:effectLst/>
              </a:rPr>
              <a:t> </a:t>
            </a:r>
            <a:endParaRPr lang="en-US" dirty="0"/>
          </a:p>
        </p:txBody>
      </p:sp>
      <p:sp>
        <p:nvSpPr>
          <p:cNvPr id="4" name="Slide Number Placeholder 3"/>
          <p:cNvSpPr>
            <a:spLocks noGrp="1"/>
          </p:cNvSpPr>
          <p:nvPr>
            <p:ph type="sldNum" sz="quarter" idx="5"/>
          </p:nvPr>
        </p:nvSpPr>
        <p:spPr/>
        <p:txBody>
          <a:bodyPr/>
          <a:lstStyle/>
          <a:p>
            <a:fld id="{01C9DB82-EB9C-A948-84EE-59002DFDA168}" type="slidenum">
              <a:rPr lang="en-US" smtClean="0"/>
              <a:t>12</a:t>
            </a:fld>
            <a:endParaRPr lang="en-US"/>
          </a:p>
        </p:txBody>
      </p:sp>
    </p:spTree>
    <p:extLst>
      <p:ext uri="{BB962C8B-B14F-4D97-AF65-F5344CB8AC3E}">
        <p14:creationId xmlns:p14="http://schemas.microsoft.com/office/powerpoint/2010/main" val="181157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a:t>
            </a:r>
            <a:r>
              <a:rPr lang="en-US" dirty="0"/>
              <a:t> guided by the vision of our national leaders who have years of experience with federal labor relations and are our strongest voices on Capitol Hill. </a:t>
            </a:r>
          </a:p>
        </p:txBody>
      </p:sp>
      <p:sp>
        <p:nvSpPr>
          <p:cNvPr id="4" name="Slide Number Placeholder 3"/>
          <p:cNvSpPr>
            <a:spLocks noGrp="1"/>
          </p:cNvSpPr>
          <p:nvPr>
            <p:ph type="sldNum" sz="quarter" idx="5"/>
          </p:nvPr>
        </p:nvSpPr>
        <p:spPr/>
        <p:txBody>
          <a:bodyPr/>
          <a:lstStyle/>
          <a:p>
            <a:fld id="{01C9DB82-EB9C-A948-84EE-59002DFDA168}" type="slidenum">
              <a:rPr lang="en-US" smtClean="0"/>
              <a:t>13</a:t>
            </a:fld>
            <a:endParaRPr lang="en-US"/>
          </a:p>
        </p:txBody>
      </p:sp>
    </p:spTree>
    <p:extLst>
      <p:ext uri="{BB962C8B-B14F-4D97-AF65-F5344CB8AC3E}">
        <p14:creationId xmlns:p14="http://schemas.microsoft.com/office/powerpoint/2010/main" val="32664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7C50-B9AC-0043-A37B-57DDCA4DD0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7796D7-EA45-8345-8E26-44E3A6129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95815F-EF86-3E4C-B59C-3AB19E81E156}"/>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5" name="Footer Placeholder 4">
            <a:extLst>
              <a:ext uri="{FF2B5EF4-FFF2-40B4-BE49-F238E27FC236}">
                <a16:creationId xmlns:a16="http://schemas.microsoft.com/office/drawing/2014/main" id="{5B94C8DA-8CDB-5044-AFFB-F3AE1BFC5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770FC-F171-E441-9A3B-B9699BA674B2}"/>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535823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AB4C3-35F8-EB41-A911-BF056FB3F8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3AC45-28AD-C741-9CED-9E94C41445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EFE81A-9ED4-A540-92DD-CD9674E02A5D}"/>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5" name="Footer Placeholder 4">
            <a:extLst>
              <a:ext uri="{FF2B5EF4-FFF2-40B4-BE49-F238E27FC236}">
                <a16:creationId xmlns:a16="http://schemas.microsoft.com/office/drawing/2014/main" id="{AAD647F3-CEAD-6B4F-9D53-4120920AA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63C94-89F3-6E49-BCBC-F602638BCA19}"/>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733783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F8D390-53FE-4644-9909-33358AE0C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1D4B09-83A5-1D46-BDE9-033C4D7A72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A7163-B606-F749-ACFB-6627408C350D}"/>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5" name="Footer Placeholder 4">
            <a:extLst>
              <a:ext uri="{FF2B5EF4-FFF2-40B4-BE49-F238E27FC236}">
                <a16:creationId xmlns:a16="http://schemas.microsoft.com/office/drawing/2014/main" id="{6E93DF5F-54E4-1346-AE34-033B2FE543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2A123-139D-3940-B036-6347E769DEB8}"/>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421924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4E5B8-EB92-C544-A04B-EA39E2B038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22291F-A419-0046-B143-F98AE0A15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47132-DC3C-DD43-9754-F13C20FAA249}"/>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5" name="Footer Placeholder 4">
            <a:extLst>
              <a:ext uri="{FF2B5EF4-FFF2-40B4-BE49-F238E27FC236}">
                <a16:creationId xmlns:a16="http://schemas.microsoft.com/office/drawing/2014/main" id="{358FEF77-1E0D-2C49-A154-47F4BE242C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856DCC-B189-954B-B41C-93CF52D10D4C}"/>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2103728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9822-06DA-2C4F-85B2-B760D412D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5E6513-8849-EA40-B008-2B2ACFD19F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081C84-E5C3-FD48-AD4F-55C8CFBB2416}"/>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5" name="Footer Placeholder 4">
            <a:extLst>
              <a:ext uri="{FF2B5EF4-FFF2-40B4-BE49-F238E27FC236}">
                <a16:creationId xmlns:a16="http://schemas.microsoft.com/office/drawing/2014/main" id="{B5EAB7CF-FE8C-674A-8945-A449568A64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9BB8D-7E73-9042-9482-04F97D891560}"/>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83738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7F7D-5BD7-D044-88E4-4F704B9AF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651872-D541-5047-9683-389A0E3074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8E4C63-FD7B-9844-8683-829DBCA6E9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EED1D-67C2-1F44-9D5F-19AC677AAFF5}"/>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6" name="Footer Placeholder 5">
            <a:extLst>
              <a:ext uri="{FF2B5EF4-FFF2-40B4-BE49-F238E27FC236}">
                <a16:creationId xmlns:a16="http://schemas.microsoft.com/office/drawing/2014/main" id="{7B72A83C-A694-DE41-8C4B-8DE3DE4B0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4A4792-36E3-4C41-9693-7983AB90C9CF}"/>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230994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1D42-BE1B-FE45-90C5-2AD808BA1A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336768-5DEC-AC4E-B930-71E7ADE8D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752C01-FBF9-B345-B023-3D0EF49CDA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F1F6FC-CFF6-5C47-ABEB-5786B75609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C185AE-8ECE-CD41-96D1-CC6767ED89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9D96-74E7-8643-A037-A66B35639C82}"/>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8" name="Footer Placeholder 7">
            <a:extLst>
              <a:ext uri="{FF2B5EF4-FFF2-40B4-BE49-F238E27FC236}">
                <a16:creationId xmlns:a16="http://schemas.microsoft.com/office/drawing/2014/main" id="{170B350A-183B-6B4B-BD8A-C84E2C94FC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8F0A55-1604-8149-AE66-CFE21BBD9038}"/>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1695514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4F44-99CB-5145-A877-57E259AEA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5E0CDB-D5C8-FD49-8C6C-13E49DC8C6C1}"/>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4" name="Footer Placeholder 3">
            <a:extLst>
              <a:ext uri="{FF2B5EF4-FFF2-40B4-BE49-F238E27FC236}">
                <a16:creationId xmlns:a16="http://schemas.microsoft.com/office/drawing/2014/main" id="{E67590AF-EF99-7041-BD89-88E8AE57EB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F1D7E1-E0FA-914F-8B4E-4D7FF32B348E}"/>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436839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0D580A-A927-E74C-AE0E-7B4EB6A1A062}"/>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3" name="Footer Placeholder 2">
            <a:extLst>
              <a:ext uri="{FF2B5EF4-FFF2-40B4-BE49-F238E27FC236}">
                <a16:creationId xmlns:a16="http://schemas.microsoft.com/office/drawing/2014/main" id="{1BB6FD40-E1F8-FE4F-820E-4931D22C56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6A568E-36EA-8F43-A5CC-2522C078BF7D}"/>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670697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03BCC-E3B6-D54A-9025-22D9EA61D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043FC-EC14-1E46-973C-86E1EFDAD9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F00CC7-08A9-B846-9378-BA2ECA2B2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6932D8-DAC0-1341-9D08-429EB2DA2033}"/>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6" name="Footer Placeholder 5">
            <a:extLst>
              <a:ext uri="{FF2B5EF4-FFF2-40B4-BE49-F238E27FC236}">
                <a16:creationId xmlns:a16="http://schemas.microsoft.com/office/drawing/2014/main" id="{8E7196B1-9C5C-C141-8BA8-CC1D473027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79348F-B3DF-EC42-8307-B88116177F65}"/>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3072343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F840-B9A0-344A-8197-F337F32BDA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EC7B6E-648C-0F4A-8DA3-AFF0F3835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775DD-98CD-854E-9102-0B853AAAAE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2B41B1-6310-454E-B848-C56950458257}"/>
              </a:ext>
            </a:extLst>
          </p:cNvPr>
          <p:cNvSpPr>
            <a:spLocks noGrp="1"/>
          </p:cNvSpPr>
          <p:nvPr>
            <p:ph type="dt" sz="half" idx="10"/>
          </p:nvPr>
        </p:nvSpPr>
        <p:spPr/>
        <p:txBody>
          <a:bodyPr/>
          <a:lstStyle/>
          <a:p>
            <a:fld id="{5A1A8B2D-4E6F-E844-938C-1B65F68CD67A}" type="datetimeFigureOut">
              <a:rPr lang="en-US" smtClean="0"/>
              <a:t>4/19/2023</a:t>
            </a:fld>
            <a:endParaRPr lang="en-US"/>
          </a:p>
        </p:txBody>
      </p:sp>
      <p:sp>
        <p:nvSpPr>
          <p:cNvPr id="6" name="Footer Placeholder 5">
            <a:extLst>
              <a:ext uri="{FF2B5EF4-FFF2-40B4-BE49-F238E27FC236}">
                <a16:creationId xmlns:a16="http://schemas.microsoft.com/office/drawing/2014/main" id="{FAC43745-07F8-924F-B870-ED53E10A67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C3A88-9744-AB41-A5F0-7D166001FD94}"/>
              </a:ext>
            </a:extLst>
          </p:cNvPr>
          <p:cNvSpPr>
            <a:spLocks noGrp="1"/>
          </p:cNvSpPr>
          <p:nvPr>
            <p:ph type="sldNum" sz="quarter" idx="12"/>
          </p:nvPr>
        </p:nvSpPr>
        <p:spPr/>
        <p:txBody>
          <a:bodyPr/>
          <a:lstStyle/>
          <a:p>
            <a:fld id="{16CFD49D-C29D-4346-B013-394AE4AD43AB}" type="slidenum">
              <a:rPr lang="en-US" smtClean="0"/>
              <a:t>‹#›</a:t>
            </a:fld>
            <a:endParaRPr lang="en-US"/>
          </a:p>
        </p:txBody>
      </p:sp>
    </p:spTree>
    <p:extLst>
      <p:ext uri="{BB962C8B-B14F-4D97-AF65-F5344CB8AC3E}">
        <p14:creationId xmlns:p14="http://schemas.microsoft.com/office/powerpoint/2010/main" val="186928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70C0"/>
            </a:gs>
            <a:gs pos="100000">
              <a:srgbClr val="002060"/>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14061F-0BC6-EB42-A6C2-53F4E2D971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8D94F6-EFD9-FA41-8377-DA9B3E2655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FD555C9-292D-5040-924B-2672C5CD2F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A8B2D-4E6F-E844-938C-1B65F68CD67A}" type="datetimeFigureOut">
              <a:rPr lang="en-US" smtClean="0"/>
              <a:t>4/19/2023</a:t>
            </a:fld>
            <a:endParaRPr lang="en-US"/>
          </a:p>
        </p:txBody>
      </p:sp>
      <p:sp>
        <p:nvSpPr>
          <p:cNvPr id="5" name="Footer Placeholder 4">
            <a:extLst>
              <a:ext uri="{FF2B5EF4-FFF2-40B4-BE49-F238E27FC236}">
                <a16:creationId xmlns:a16="http://schemas.microsoft.com/office/drawing/2014/main" id="{6EF006E4-9BE3-854C-ABDE-62F0F2C79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E10DC3-E987-BD49-A6B2-A50394D522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FD49D-C29D-4346-B013-394AE4AD43AB}" type="slidenum">
              <a:rPr lang="en-US" smtClean="0"/>
              <a:t>‹#›</a:t>
            </a:fld>
            <a:endParaRPr lang="en-US"/>
          </a:p>
        </p:txBody>
      </p:sp>
      <p:sp>
        <p:nvSpPr>
          <p:cNvPr id="8" name="Rectangle 7">
            <a:extLst>
              <a:ext uri="{FF2B5EF4-FFF2-40B4-BE49-F238E27FC236}">
                <a16:creationId xmlns:a16="http://schemas.microsoft.com/office/drawing/2014/main" id="{4ACC0E6B-80F4-BE42-A97A-019AD21B047A}"/>
              </a:ext>
            </a:extLst>
          </p:cNvPr>
          <p:cNvSpPr/>
          <p:nvPr userDrawn="1"/>
        </p:nvSpPr>
        <p:spPr>
          <a:xfrm>
            <a:off x="0" y="0"/>
            <a:ext cx="12192000" cy="21866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CD5F9B-F4ED-7C47-B80E-41B17188B403}"/>
              </a:ext>
            </a:extLst>
          </p:cNvPr>
          <p:cNvSpPr/>
          <p:nvPr userDrawn="1"/>
        </p:nvSpPr>
        <p:spPr>
          <a:xfrm>
            <a:off x="0" y="6639339"/>
            <a:ext cx="12192000" cy="21866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279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bg1"/>
          </a:solidFill>
          <a:latin typeface="Minion Pro" panose="02040503050306020203" pitchFamily="18" charset="0"/>
          <a:ea typeface="+mj-ea"/>
          <a:cs typeface="+mj-cs"/>
        </a:defRPr>
      </a:lvl1pPr>
    </p:titleStyle>
    <p:bodyStyle>
      <a:lvl1pPr marL="228600" indent="-228600" algn="l" defTabSz="914400" rtl="0" eaLnBrk="1" latinLnBrk="0" hangingPunct="1">
        <a:lnSpc>
          <a:spcPct val="90000"/>
        </a:lnSpc>
        <a:spcBef>
          <a:spcPts val="1000"/>
        </a:spcBef>
        <a:spcAft>
          <a:spcPts val="600"/>
        </a:spcAft>
        <a:buClr>
          <a:srgbClr val="FFC000"/>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rgbClr val="FFC000"/>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openclipart.org/detail/193532/contract-by-alastair-19353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https://pixabay.com/en/shield-metallic-badge-protection-3046442/"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8.emf"/><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pixabay.com/en/award-ribbon-rosette-blue-16109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fabiusmaximus.com/2013/09/02/labor-day-54518/"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commons.wikimedia.org/wiki/File:Union_pacific_railroad_logo.sv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6C300A-799F-4040-AA9E-FADE61AB49AD}"/>
              </a:ext>
            </a:extLst>
          </p:cNvPr>
          <p:cNvPicPr>
            <a:picLocks noChangeAspect="1"/>
          </p:cNvPicPr>
          <p:nvPr/>
        </p:nvPicPr>
        <p:blipFill rotWithShape="1">
          <a:blip r:embed="rId3"/>
          <a:srcRect t="24967" b="40131"/>
          <a:stretch/>
        </p:blipFill>
        <p:spPr>
          <a:xfrm>
            <a:off x="1115298" y="1694329"/>
            <a:ext cx="10275765" cy="3101788"/>
          </a:xfrm>
          <a:prstGeom prst="rect">
            <a:avLst/>
          </a:prstGeom>
        </p:spPr>
      </p:pic>
    </p:spTree>
    <p:extLst>
      <p:ext uri="{BB962C8B-B14F-4D97-AF65-F5344CB8AC3E}">
        <p14:creationId xmlns:p14="http://schemas.microsoft.com/office/powerpoint/2010/main" val="383981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60F4B-497A-8440-BFD5-972B13295B39}"/>
              </a:ext>
            </a:extLst>
          </p:cNvPr>
          <p:cNvSpPr>
            <a:spLocks noGrp="1"/>
          </p:cNvSpPr>
          <p:nvPr>
            <p:ph type="title"/>
          </p:nvPr>
        </p:nvSpPr>
        <p:spPr>
          <a:xfrm>
            <a:off x="981807" y="442390"/>
            <a:ext cx="10515600" cy="991726"/>
          </a:xfrm>
        </p:spPr>
        <p:txBody>
          <a:bodyPr/>
          <a:lstStyle/>
          <a:p>
            <a:r>
              <a:rPr lang="en-US" dirty="0"/>
              <a:t>Still not convinced a union is for you?</a:t>
            </a:r>
            <a:r>
              <a:rPr lang="en-US" dirty="0">
                <a:effectLst/>
              </a:rPr>
              <a:t> </a:t>
            </a:r>
            <a:endParaRPr lang="en-US" dirty="0"/>
          </a:p>
        </p:txBody>
      </p:sp>
      <p:sp>
        <p:nvSpPr>
          <p:cNvPr id="3" name="Content Placeholder 2">
            <a:extLst>
              <a:ext uri="{FF2B5EF4-FFF2-40B4-BE49-F238E27FC236}">
                <a16:creationId xmlns:a16="http://schemas.microsoft.com/office/drawing/2014/main" id="{46424A13-C7B0-FE47-A5FA-DB631AFABA1F}"/>
              </a:ext>
            </a:extLst>
          </p:cNvPr>
          <p:cNvSpPr>
            <a:spLocks noGrp="1"/>
          </p:cNvSpPr>
          <p:nvPr>
            <p:ph sz="half" idx="1"/>
          </p:nvPr>
        </p:nvSpPr>
        <p:spPr>
          <a:xfrm>
            <a:off x="1115268" y="1240084"/>
            <a:ext cx="9627476" cy="733096"/>
          </a:xfrm>
        </p:spPr>
        <p:txBody>
          <a:bodyPr>
            <a:noAutofit/>
          </a:bodyPr>
          <a:lstStyle/>
          <a:p>
            <a:pPr marL="0" indent="0">
              <a:lnSpc>
                <a:spcPct val="150000"/>
              </a:lnSpc>
              <a:buNone/>
            </a:pPr>
            <a:r>
              <a:rPr lang="en-US" sz="2400" dirty="0"/>
              <a:t>Are you interested in:</a:t>
            </a:r>
          </a:p>
          <a:p>
            <a:pPr marL="0" indent="0">
              <a:lnSpc>
                <a:spcPct val="150000"/>
              </a:lnSpc>
              <a:buNone/>
            </a:pPr>
            <a:br>
              <a:rPr lang="en-US" dirty="0"/>
            </a:br>
            <a:br>
              <a:rPr lang="en-US" dirty="0"/>
            </a:br>
            <a:br>
              <a:rPr lang="en-US" dirty="0"/>
            </a:br>
            <a:br>
              <a:rPr lang="en-US" dirty="0"/>
            </a:br>
            <a:endParaRPr lang="en-US" dirty="0"/>
          </a:p>
        </p:txBody>
      </p:sp>
      <p:sp>
        <p:nvSpPr>
          <p:cNvPr id="9" name="Rectangle 8">
            <a:extLst>
              <a:ext uri="{FF2B5EF4-FFF2-40B4-BE49-F238E27FC236}">
                <a16:creationId xmlns:a16="http://schemas.microsoft.com/office/drawing/2014/main" id="{849853CE-4248-034B-9CD1-D31448EBA500}"/>
              </a:ext>
            </a:extLst>
          </p:cNvPr>
          <p:cNvSpPr/>
          <p:nvPr/>
        </p:nvSpPr>
        <p:spPr>
          <a:xfrm>
            <a:off x="3795091" y="5212139"/>
            <a:ext cx="4889031" cy="707886"/>
          </a:xfrm>
          <a:prstGeom prst="rect">
            <a:avLst/>
          </a:prstGeom>
        </p:spPr>
        <p:txBody>
          <a:bodyPr wrap="none">
            <a:spAutoFit/>
          </a:bodyPr>
          <a:lstStyle/>
          <a:p>
            <a:r>
              <a:rPr lang="en-US" sz="4000" b="1" dirty="0">
                <a:solidFill>
                  <a:schemeClr val="bg1"/>
                </a:solidFill>
              </a:rPr>
              <a:t>Then, NTEU is for you.</a:t>
            </a:r>
          </a:p>
        </p:txBody>
      </p:sp>
      <p:sp>
        <p:nvSpPr>
          <p:cNvPr id="10" name="Rectangle 9">
            <a:extLst>
              <a:ext uri="{FF2B5EF4-FFF2-40B4-BE49-F238E27FC236}">
                <a16:creationId xmlns:a16="http://schemas.microsoft.com/office/drawing/2014/main" id="{6CF1AA88-A7F7-5547-90C3-E8C41A8FFF3C}"/>
              </a:ext>
            </a:extLst>
          </p:cNvPr>
          <p:cNvSpPr/>
          <p:nvPr/>
        </p:nvSpPr>
        <p:spPr>
          <a:xfrm>
            <a:off x="1319616" y="3597930"/>
            <a:ext cx="6282938" cy="837473"/>
          </a:xfrm>
          <a:prstGeom prst="rect">
            <a:avLst/>
          </a:prstGeom>
        </p:spPr>
        <p:txBody>
          <a:bodyPr wrap="none">
            <a:spAutoFit/>
          </a:bodyPr>
          <a:lstStyle/>
          <a:p>
            <a:pPr>
              <a:lnSpc>
                <a:spcPct val="150000"/>
              </a:lnSpc>
            </a:pPr>
            <a:r>
              <a:rPr lang="en-US" sz="3600" b="1" dirty="0">
                <a:solidFill>
                  <a:srgbClr val="FFC000"/>
                </a:solidFill>
              </a:rPr>
              <a:t>Input into Workplace Decision? </a:t>
            </a:r>
          </a:p>
        </p:txBody>
      </p:sp>
      <p:sp>
        <p:nvSpPr>
          <p:cNvPr id="11" name="Rectangle 10">
            <a:extLst>
              <a:ext uri="{FF2B5EF4-FFF2-40B4-BE49-F238E27FC236}">
                <a16:creationId xmlns:a16="http://schemas.microsoft.com/office/drawing/2014/main" id="{B71AC42E-F505-C546-A8A5-3A97E21F5B7E}"/>
              </a:ext>
            </a:extLst>
          </p:cNvPr>
          <p:cNvSpPr/>
          <p:nvPr/>
        </p:nvSpPr>
        <p:spPr>
          <a:xfrm>
            <a:off x="5322654" y="3010299"/>
            <a:ext cx="5897448" cy="646331"/>
          </a:xfrm>
          <a:prstGeom prst="rect">
            <a:avLst/>
          </a:prstGeom>
        </p:spPr>
        <p:txBody>
          <a:bodyPr wrap="none">
            <a:spAutoFit/>
          </a:bodyPr>
          <a:lstStyle/>
          <a:p>
            <a:r>
              <a:rPr lang="en-US" sz="3600" b="1" dirty="0">
                <a:solidFill>
                  <a:srgbClr val="FFC000"/>
                </a:solidFill>
              </a:rPr>
              <a:t>Improved Work-Life Balance? </a:t>
            </a:r>
          </a:p>
        </p:txBody>
      </p:sp>
      <p:sp>
        <p:nvSpPr>
          <p:cNvPr id="12" name="Rectangle 11">
            <a:extLst>
              <a:ext uri="{FF2B5EF4-FFF2-40B4-BE49-F238E27FC236}">
                <a16:creationId xmlns:a16="http://schemas.microsoft.com/office/drawing/2014/main" id="{915BA1D4-53B6-F147-8F13-DF69A004E291}"/>
              </a:ext>
            </a:extLst>
          </p:cNvPr>
          <p:cNvSpPr/>
          <p:nvPr/>
        </p:nvSpPr>
        <p:spPr>
          <a:xfrm>
            <a:off x="1812402" y="2259195"/>
            <a:ext cx="4433714" cy="646331"/>
          </a:xfrm>
          <a:prstGeom prst="rect">
            <a:avLst/>
          </a:prstGeom>
        </p:spPr>
        <p:txBody>
          <a:bodyPr wrap="none">
            <a:spAutoFit/>
          </a:bodyPr>
          <a:lstStyle/>
          <a:p>
            <a:r>
              <a:rPr lang="en-US" sz="3600" b="1" dirty="0">
                <a:solidFill>
                  <a:srgbClr val="FFC000"/>
                </a:solidFill>
              </a:rPr>
              <a:t>A Secure Retirement? </a:t>
            </a:r>
          </a:p>
        </p:txBody>
      </p:sp>
      <p:sp>
        <p:nvSpPr>
          <p:cNvPr id="13" name="Rectangle 12">
            <a:extLst>
              <a:ext uri="{FF2B5EF4-FFF2-40B4-BE49-F238E27FC236}">
                <a16:creationId xmlns:a16="http://schemas.microsoft.com/office/drawing/2014/main" id="{65A7E03B-05C2-C844-BDE1-1005BA5591F9}"/>
              </a:ext>
            </a:extLst>
          </p:cNvPr>
          <p:cNvSpPr/>
          <p:nvPr/>
        </p:nvSpPr>
        <p:spPr>
          <a:xfrm>
            <a:off x="6917815" y="1843772"/>
            <a:ext cx="3855799" cy="646331"/>
          </a:xfrm>
          <a:prstGeom prst="rect">
            <a:avLst/>
          </a:prstGeom>
        </p:spPr>
        <p:txBody>
          <a:bodyPr wrap="none">
            <a:spAutoFit/>
          </a:bodyPr>
          <a:lstStyle/>
          <a:p>
            <a:r>
              <a:rPr lang="en-US" sz="3600" b="1" dirty="0">
                <a:solidFill>
                  <a:srgbClr val="FFC000"/>
                </a:solidFill>
              </a:rPr>
              <a:t>Higher Pay Raises? </a:t>
            </a:r>
          </a:p>
        </p:txBody>
      </p:sp>
    </p:spTree>
    <p:extLst>
      <p:ext uri="{BB962C8B-B14F-4D97-AF65-F5344CB8AC3E}">
        <p14:creationId xmlns:p14="http://schemas.microsoft.com/office/powerpoint/2010/main" val="3261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0-#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7916D-E1C8-4842-AAA2-002DDC1D9699}"/>
              </a:ext>
            </a:extLst>
          </p:cNvPr>
          <p:cNvSpPr>
            <a:spLocks noGrp="1"/>
          </p:cNvSpPr>
          <p:nvPr>
            <p:ph type="title"/>
          </p:nvPr>
        </p:nvSpPr>
        <p:spPr>
          <a:xfrm>
            <a:off x="1556505" y="2017091"/>
            <a:ext cx="4843272" cy="3881717"/>
          </a:xfrm>
        </p:spPr>
        <p:txBody>
          <a:bodyPr>
            <a:noAutofit/>
          </a:bodyPr>
          <a:lstStyle/>
          <a:p>
            <a:pPr>
              <a:lnSpc>
                <a:spcPct val="100000"/>
              </a:lnSpc>
              <a:spcBef>
                <a:spcPts val="600"/>
              </a:spcBef>
              <a:spcAft>
                <a:spcPts val="600"/>
              </a:spcAft>
            </a:pPr>
            <a:r>
              <a:rPr lang="en-US" sz="2800" dirty="0">
                <a:solidFill>
                  <a:srgbClr val="FFC000"/>
                </a:solidFill>
                <a:latin typeface="Calibri" panose="020F0502020204030204" pitchFamily="34" charset="0"/>
                <a:cs typeface="Calibri" panose="020F0502020204030204" pitchFamily="34" charset="0"/>
              </a:rPr>
              <a:t>lawyers </a:t>
            </a:r>
            <a:br>
              <a:rPr lang="en-US" sz="2800" dirty="0">
                <a:solidFill>
                  <a:srgbClr val="FFC000"/>
                </a:solidFill>
                <a:latin typeface="Calibri" panose="020F0502020204030204" pitchFamily="34" charset="0"/>
                <a:cs typeface="Calibri" panose="020F0502020204030204" pitchFamily="34" charset="0"/>
              </a:rPr>
            </a:br>
            <a:r>
              <a:rPr lang="en-US" sz="2800" dirty="0">
                <a:solidFill>
                  <a:srgbClr val="FFC000"/>
                </a:solidFill>
                <a:latin typeface="Calibri" panose="020F0502020204030204" pitchFamily="34" charset="0"/>
                <a:cs typeface="Calibri" panose="020F0502020204030204" pitchFamily="34" charset="0"/>
              </a:rPr>
              <a:t>CPAs </a:t>
            </a:r>
            <a:br>
              <a:rPr lang="en-US" sz="2800" dirty="0">
                <a:solidFill>
                  <a:srgbClr val="FFC000"/>
                </a:solidFill>
                <a:latin typeface="Calibri" panose="020F0502020204030204" pitchFamily="34" charset="0"/>
                <a:cs typeface="Calibri" panose="020F0502020204030204" pitchFamily="34" charset="0"/>
              </a:rPr>
            </a:br>
            <a:r>
              <a:rPr lang="en-US" sz="2800" dirty="0">
                <a:solidFill>
                  <a:srgbClr val="FFC000"/>
                </a:solidFill>
                <a:latin typeface="Calibri" panose="020F0502020204030204" pitchFamily="34" charset="0"/>
                <a:cs typeface="Calibri" panose="020F0502020204030204" pitchFamily="34" charset="0"/>
              </a:rPr>
              <a:t>bank examiners</a:t>
            </a:r>
            <a:br>
              <a:rPr lang="en-US" sz="2800" dirty="0">
                <a:solidFill>
                  <a:srgbClr val="FFC000"/>
                </a:solidFill>
                <a:latin typeface="Calibri" panose="020F0502020204030204" pitchFamily="34" charset="0"/>
                <a:cs typeface="Calibri" panose="020F0502020204030204" pitchFamily="34" charset="0"/>
              </a:rPr>
            </a:br>
            <a:r>
              <a:rPr lang="en-US" sz="2800" dirty="0">
                <a:solidFill>
                  <a:srgbClr val="FFC000"/>
                </a:solidFill>
                <a:latin typeface="Calibri" panose="020F0502020204030204" pitchFamily="34" charset="0"/>
                <a:cs typeface="Calibri" panose="020F0502020204030204" pitchFamily="34" charset="0"/>
              </a:rPr>
              <a:t>law enforcement officers</a:t>
            </a:r>
            <a:br>
              <a:rPr lang="en-US" sz="2800" dirty="0">
                <a:solidFill>
                  <a:srgbClr val="FFC000"/>
                </a:solidFill>
                <a:latin typeface="Calibri" panose="020F0502020204030204" pitchFamily="34" charset="0"/>
                <a:cs typeface="Calibri" panose="020F0502020204030204" pitchFamily="34" charset="0"/>
              </a:rPr>
            </a:br>
            <a:r>
              <a:rPr lang="en-US" sz="2800" dirty="0">
                <a:solidFill>
                  <a:srgbClr val="FFC000"/>
                </a:solidFill>
                <a:latin typeface="Calibri" panose="020F0502020204030204" pitchFamily="34" charset="0"/>
                <a:cs typeface="Calibri" panose="020F0502020204030204" pitchFamily="34" charset="0"/>
              </a:rPr>
              <a:t>IT experts</a:t>
            </a:r>
            <a:br>
              <a:rPr lang="en-US" sz="2800" dirty="0">
                <a:solidFill>
                  <a:srgbClr val="FFC000"/>
                </a:solidFill>
                <a:latin typeface="Calibri" panose="020F0502020204030204" pitchFamily="34" charset="0"/>
                <a:cs typeface="Calibri" panose="020F0502020204030204" pitchFamily="34" charset="0"/>
              </a:rPr>
            </a:br>
            <a:r>
              <a:rPr lang="en-US" sz="2800" dirty="0">
                <a:solidFill>
                  <a:srgbClr val="FFC000"/>
                </a:solidFill>
                <a:latin typeface="Calibri" panose="020F0502020204030204" pitchFamily="34" charset="0"/>
                <a:cs typeface="Calibri" panose="020F0502020204030204" pitchFamily="34" charset="0"/>
              </a:rPr>
              <a:t>scientists </a:t>
            </a:r>
            <a:br>
              <a:rPr lang="en-US" sz="2800" dirty="0">
                <a:solidFill>
                  <a:srgbClr val="FFC000"/>
                </a:solidFill>
                <a:latin typeface="Calibri" panose="020F0502020204030204" pitchFamily="34" charset="0"/>
                <a:cs typeface="Calibri" panose="020F0502020204030204" pitchFamily="34" charset="0"/>
              </a:rPr>
            </a:br>
            <a:r>
              <a:rPr lang="en-US" sz="2800" dirty="0">
                <a:solidFill>
                  <a:srgbClr val="FFC000"/>
                </a:solidFill>
                <a:latin typeface="Calibri" panose="020F0502020204030204" pitchFamily="34" charset="0"/>
                <a:cs typeface="Calibri" panose="020F0502020204030204" pitchFamily="34" charset="0"/>
              </a:rPr>
              <a:t>doctors</a:t>
            </a:r>
            <a:br>
              <a:rPr lang="en-US" sz="2800" dirty="0">
                <a:solidFill>
                  <a:srgbClr val="FFC000"/>
                </a:solidFill>
                <a:latin typeface="Calibri" panose="020F0502020204030204" pitchFamily="34" charset="0"/>
                <a:cs typeface="Calibri" panose="020F0502020204030204" pitchFamily="34" charset="0"/>
              </a:rPr>
            </a:br>
            <a:r>
              <a:rPr lang="en-US" sz="2800" dirty="0">
                <a:solidFill>
                  <a:srgbClr val="FFC000"/>
                </a:solidFill>
                <a:latin typeface="Calibri" panose="020F0502020204030204" pitchFamily="34" charset="0"/>
                <a:cs typeface="Calibri" panose="020F0502020204030204" pitchFamily="34" charset="0"/>
              </a:rPr>
              <a:t>researchers </a:t>
            </a:r>
            <a:endParaRPr lang="en-US" sz="3200" dirty="0">
              <a:solidFill>
                <a:srgbClr val="FFC000"/>
              </a:solidFill>
              <a:cs typeface="Calibri" panose="020F0502020204030204" pitchFamily="34" charset="0"/>
            </a:endParaRPr>
          </a:p>
        </p:txBody>
      </p:sp>
      <p:pic>
        <p:nvPicPr>
          <p:cNvPr id="16" name="Picture 15" descr="A person posing for the camera&#10;&#10;Description automatically generated">
            <a:extLst>
              <a:ext uri="{FF2B5EF4-FFF2-40B4-BE49-F238E27FC236}">
                <a16:creationId xmlns:a16="http://schemas.microsoft.com/office/drawing/2014/main" id="{6D28A93D-CE8D-8945-B1DF-7DBC5CA3CEBC}"/>
              </a:ext>
            </a:extLst>
          </p:cNvPr>
          <p:cNvPicPr>
            <a:picLocks noChangeAspect="1"/>
          </p:cNvPicPr>
          <p:nvPr/>
        </p:nvPicPr>
        <p:blipFill>
          <a:blip r:embed="rId3"/>
          <a:stretch>
            <a:fillRect/>
          </a:stretch>
        </p:blipFill>
        <p:spPr>
          <a:xfrm>
            <a:off x="6105179" y="809778"/>
            <a:ext cx="1686873" cy="1686873"/>
          </a:xfrm>
          <a:prstGeom prst="rect">
            <a:avLst/>
          </a:prstGeom>
        </p:spPr>
      </p:pic>
      <p:pic>
        <p:nvPicPr>
          <p:cNvPr id="18" name="Picture 17" descr="A person wearing glasses posing for the camera&#10;&#10;Description automatically generated">
            <a:extLst>
              <a:ext uri="{FF2B5EF4-FFF2-40B4-BE49-F238E27FC236}">
                <a16:creationId xmlns:a16="http://schemas.microsoft.com/office/drawing/2014/main" id="{2553CC5D-CBC6-FA49-9A62-88D3ABF18FB1}"/>
              </a:ext>
            </a:extLst>
          </p:cNvPr>
          <p:cNvPicPr>
            <a:picLocks noChangeAspect="1"/>
          </p:cNvPicPr>
          <p:nvPr/>
        </p:nvPicPr>
        <p:blipFill>
          <a:blip r:embed="rId4"/>
          <a:stretch>
            <a:fillRect/>
          </a:stretch>
        </p:blipFill>
        <p:spPr>
          <a:xfrm>
            <a:off x="7939725" y="820446"/>
            <a:ext cx="1686874" cy="1686874"/>
          </a:xfrm>
          <a:prstGeom prst="rect">
            <a:avLst/>
          </a:prstGeom>
        </p:spPr>
      </p:pic>
      <p:pic>
        <p:nvPicPr>
          <p:cNvPr id="20" name="Picture 19" descr="A person posing for the camera&#10;&#10;Description automatically generated">
            <a:extLst>
              <a:ext uri="{FF2B5EF4-FFF2-40B4-BE49-F238E27FC236}">
                <a16:creationId xmlns:a16="http://schemas.microsoft.com/office/drawing/2014/main" id="{F96A98E1-A539-3646-A45D-4D8AD5E4DD8F}"/>
              </a:ext>
            </a:extLst>
          </p:cNvPr>
          <p:cNvPicPr>
            <a:picLocks noChangeAspect="1"/>
          </p:cNvPicPr>
          <p:nvPr/>
        </p:nvPicPr>
        <p:blipFill>
          <a:blip r:embed="rId5"/>
          <a:stretch>
            <a:fillRect/>
          </a:stretch>
        </p:blipFill>
        <p:spPr>
          <a:xfrm>
            <a:off x="9750188" y="4534694"/>
            <a:ext cx="1686873" cy="1686873"/>
          </a:xfrm>
          <a:prstGeom prst="rect">
            <a:avLst/>
          </a:prstGeom>
        </p:spPr>
      </p:pic>
      <p:pic>
        <p:nvPicPr>
          <p:cNvPr id="22" name="Picture 21" descr="A person standing in front of a building&#10;&#10;Description automatically generated">
            <a:extLst>
              <a:ext uri="{FF2B5EF4-FFF2-40B4-BE49-F238E27FC236}">
                <a16:creationId xmlns:a16="http://schemas.microsoft.com/office/drawing/2014/main" id="{76E96B5E-8719-5947-9544-35E5C6843421}"/>
              </a:ext>
            </a:extLst>
          </p:cNvPr>
          <p:cNvPicPr>
            <a:picLocks noChangeAspect="1"/>
          </p:cNvPicPr>
          <p:nvPr/>
        </p:nvPicPr>
        <p:blipFill>
          <a:blip r:embed="rId6"/>
          <a:stretch>
            <a:fillRect/>
          </a:stretch>
        </p:blipFill>
        <p:spPr>
          <a:xfrm>
            <a:off x="7934882" y="2695811"/>
            <a:ext cx="1691717" cy="1691717"/>
          </a:xfrm>
          <a:prstGeom prst="rect">
            <a:avLst/>
          </a:prstGeom>
        </p:spPr>
      </p:pic>
      <p:pic>
        <p:nvPicPr>
          <p:cNvPr id="26" name="Picture 25" descr="A person posing for the camera&#10;&#10;Description automatically generated">
            <a:extLst>
              <a:ext uri="{FF2B5EF4-FFF2-40B4-BE49-F238E27FC236}">
                <a16:creationId xmlns:a16="http://schemas.microsoft.com/office/drawing/2014/main" id="{0BC046D3-6DD6-2A4C-B3C3-AFF9112EEC73}"/>
              </a:ext>
            </a:extLst>
          </p:cNvPr>
          <p:cNvPicPr>
            <a:picLocks noChangeAspect="1"/>
          </p:cNvPicPr>
          <p:nvPr/>
        </p:nvPicPr>
        <p:blipFill>
          <a:blip r:embed="rId7"/>
          <a:stretch>
            <a:fillRect/>
          </a:stretch>
        </p:blipFill>
        <p:spPr>
          <a:xfrm>
            <a:off x="9771521" y="2695809"/>
            <a:ext cx="1665539" cy="1665539"/>
          </a:xfrm>
          <a:prstGeom prst="rect">
            <a:avLst/>
          </a:prstGeom>
        </p:spPr>
      </p:pic>
      <p:pic>
        <p:nvPicPr>
          <p:cNvPr id="28" name="Picture 27" descr="A person smiling for the camera&#10;&#10;Description automatically generated">
            <a:extLst>
              <a:ext uri="{FF2B5EF4-FFF2-40B4-BE49-F238E27FC236}">
                <a16:creationId xmlns:a16="http://schemas.microsoft.com/office/drawing/2014/main" id="{2E1BECB0-4C9C-1C4D-BCD9-3E1E78A6578A}"/>
              </a:ext>
            </a:extLst>
          </p:cNvPr>
          <p:cNvPicPr>
            <a:picLocks noChangeAspect="1"/>
          </p:cNvPicPr>
          <p:nvPr/>
        </p:nvPicPr>
        <p:blipFill>
          <a:blip r:embed="rId8"/>
          <a:stretch>
            <a:fillRect/>
          </a:stretch>
        </p:blipFill>
        <p:spPr>
          <a:xfrm>
            <a:off x="9771521" y="835590"/>
            <a:ext cx="1665539" cy="1686873"/>
          </a:xfrm>
          <a:prstGeom prst="rect">
            <a:avLst/>
          </a:prstGeom>
        </p:spPr>
      </p:pic>
      <p:pic>
        <p:nvPicPr>
          <p:cNvPr id="30" name="Picture 29" descr="A person posing for the camera&#10;&#10;Description automatically generated">
            <a:extLst>
              <a:ext uri="{FF2B5EF4-FFF2-40B4-BE49-F238E27FC236}">
                <a16:creationId xmlns:a16="http://schemas.microsoft.com/office/drawing/2014/main" id="{EA0B4B09-6C77-9048-B0BB-CE46151E92AF}"/>
              </a:ext>
            </a:extLst>
          </p:cNvPr>
          <p:cNvPicPr>
            <a:picLocks noChangeAspect="1"/>
          </p:cNvPicPr>
          <p:nvPr/>
        </p:nvPicPr>
        <p:blipFill>
          <a:blip r:embed="rId9"/>
          <a:stretch>
            <a:fillRect/>
          </a:stretch>
        </p:blipFill>
        <p:spPr>
          <a:xfrm>
            <a:off x="6105179" y="4554457"/>
            <a:ext cx="1686873" cy="1686873"/>
          </a:xfrm>
          <a:prstGeom prst="rect">
            <a:avLst/>
          </a:prstGeom>
        </p:spPr>
      </p:pic>
      <p:pic>
        <p:nvPicPr>
          <p:cNvPr id="32" name="Picture 31" descr="A person wearing a suit and tie&#10;&#10;Description automatically generated">
            <a:extLst>
              <a:ext uri="{FF2B5EF4-FFF2-40B4-BE49-F238E27FC236}">
                <a16:creationId xmlns:a16="http://schemas.microsoft.com/office/drawing/2014/main" id="{F0CA9B13-DF07-C44D-AD51-AC78A704F67B}"/>
              </a:ext>
            </a:extLst>
          </p:cNvPr>
          <p:cNvPicPr>
            <a:picLocks noChangeAspect="1"/>
          </p:cNvPicPr>
          <p:nvPr/>
        </p:nvPicPr>
        <p:blipFill>
          <a:blip r:embed="rId10"/>
          <a:stretch>
            <a:fillRect/>
          </a:stretch>
        </p:blipFill>
        <p:spPr>
          <a:xfrm>
            <a:off x="6096000" y="2695810"/>
            <a:ext cx="1693960" cy="1665538"/>
          </a:xfrm>
          <a:prstGeom prst="rect">
            <a:avLst/>
          </a:prstGeom>
        </p:spPr>
      </p:pic>
      <p:pic>
        <p:nvPicPr>
          <p:cNvPr id="34" name="Picture 33" descr="A person wearing a white shirt and looking at the camera&#10;&#10;Description automatically generated">
            <a:extLst>
              <a:ext uri="{FF2B5EF4-FFF2-40B4-BE49-F238E27FC236}">
                <a16:creationId xmlns:a16="http://schemas.microsoft.com/office/drawing/2014/main" id="{E13E1B87-0937-8E4B-8F84-68658959BDAC}"/>
              </a:ext>
            </a:extLst>
          </p:cNvPr>
          <p:cNvPicPr>
            <a:picLocks noChangeAspect="1"/>
          </p:cNvPicPr>
          <p:nvPr/>
        </p:nvPicPr>
        <p:blipFill>
          <a:blip r:embed="rId11"/>
          <a:stretch>
            <a:fillRect/>
          </a:stretch>
        </p:blipFill>
        <p:spPr>
          <a:xfrm>
            <a:off x="7939146" y="4554457"/>
            <a:ext cx="1680993" cy="1680993"/>
          </a:xfrm>
          <a:prstGeom prst="rect">
            <a:avLst/>
          </a:prstGeom>
        </p:spPr>
      </p:pic>
      <p:sp>
        <p:nvSpPr>
          <p:cNvPr id="3" name="Rectangle 2">
            <a:extLst>
              <a:ext uri="{FF2B5EF4-FFF2-40B4-BE49-F238E27FC236}">
                <a16:creationId xmlns:a16="http://schemas.microsoft.com/office/drawing/2014/main" id="{BA5578E7-F926-DF4D-B637-E1465064312D}"/>
              </a:ext>
            </a:extLst>
          </p:cNvPr>
          <p:cNvSpPr/>
          <p:nvPr/>
        </p:nvSpPr>
        <p:spPr>
          <a:xfrm>
            <a:off x="1014705" y="710820"/>
            <a:ext cx="4981626" cy="1384995"/>
          </a:xfrm>
          <a:prstGeom prst="rect">
            <a:avLst/>
          </a:prstGeom>
        </p:spPr>
        <p:txBody>
          <a:bodyPr wrap="square">
            <a:spAutoFit/>
          </a:bodyPr>
          <a:lstStyle/>
          <a:p>
            <a:r>
              <a:rPr lang="en-US" sz="2800" dirty="0">
                <a:solidFill>
                  <a:schemeClr val="bg1"/>
                </a:solidFill>
                <a:latin typeface="Minion Pro" panose="02040503050306020203" pitchFamily="18" charset="0"/>
              </a:rPr>
              <a:t>Throughout our </a:t>
            </a:r>
            <a:br>
              <a:rPr lang="en-US" sz="2800" dirty="0">
                <a:solidFill>
                  <a:schemeClr val="bg1"/>
                </a:solidFill>
                <a:latin typeface="Minion Pro" panose="02040503050306020203" pitchFamily="18" charset="0"/>
              </a:rPr>
            </a:br>
            <a:r>
              <a:rPr lang="en-US" sz="2800" dirty="0">
                <a:solidFill>
                  <a:schemeClr val="bg1"/>
                </a:solidFill>
                <a:latin typeface="Minion Pro" panose="02040503050306020203" pitchFamily="18" charset="0"/>
              </a:rPr>
              <a:t>federal government, </a:t>
            </a:r>
            <a:br>
              <a:rPr lang="en-US" sz="2800" dirty="0">
                <a:solidFill>
                  <a:schemeClr val="bg1"/>
                </a:solidFill>
                <a:latin typeface="Minion Pro" panose="02040503050306020203" pitchFamily="18" charset="0"/>
              </a:rPr>
            </a:br>
            <a:r>
              <a:rPr lang="en-US" sz="2800" b="1" dirty="0">
                <a:solidFill>
                  <a:schemeClr val="bg1"/>
                </a:solidFill>
                <a:latin typeface="Times" pitchFamily="2" charset="0"/>
              </a:rPr>
              <a:t>NTEU </a:t>
            </a:r>
            <a:r>
              <a:rPr lang="en-US" sz="2800" dirty="0">
                <a:solidFill>
                  <a:schemeClr val="bg1"/>
                </a:solidFill>
                <a:latin typeface="Minion Pro" panose="02040503050306020203" pitchFamily="18" charset="0"/>
              </a:rPr>
              <a:t>members are: </a:t>
            </a:r>
          </a:p>
        </p:txBody>
      </p:sp>
    </p:spTree>
    <p:extLst>
      <p:ext uri="{BB962C8B-B14F-4D97-AF65-F5344CB8AC3E}">
        <p14:creationId xmlns:p14="http://schemas.microsoft.com/office/powerpoint/2010/main" val="34871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50"/>
                            </p:stCondLst>
                            <p:childTnLst>
                              <p:par>
                                <p:cTn id="10" presetID="4" presetClass="entr" presetSubtype="32"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out)">
                                      <p:cBhvr>
                                        <p:cTn id="12" dur="500"/>
                                        <p:tgtEl>
                                          <p:spTgt spid="16"/>
                                        </p:tgtEl>
                                      </p:cBhvr>
                                    </p:animEffect>
                                  </p:childTnLst>
                                </p:cTn>
                              </p:par>
                            </p:childTnLst>
                          </p:cTn>
                        </p:par>
                        <p:par>
                          <p:cTn id="13" fill="hold">
                            <p:stCondLst>
                              <p:cond delay="1550"/>
                            </p:stCondLst>
                            <p:childTnLst>
                              <p:par>
                                <p:cTn id="14" presetID="4" presetClass="entr" presetSubtype="32"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ox(out)">
                                      <p:cBhvr>
                                        <p:cTn id="16" dur="500"/>
                                        <p:tgtEl>
                                          <p:spTgt spid="18"/>
                                        </p:tgtEl>
                                      </p:cBhvr>
                                    </p:animEffect>
                                  </p:childTnLst>
                                </p:cTn>
                              </p:par>
                            </p:childTnLst>
                          </p:cTn>
                        </p:par>
                        <p:par>
                          <p:cTn id="17" fill="hold">
                            <p:stCondLst>
                              <p:cond delay="2050"/>
                            </p:stCondLst>
                            <p:childTnLst>
                              <p:par>
                                <p:cTn id="18" presetID="4" presetClass="entr" presetSubtype="32"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ox(out)">
                                      <p:cBhvr>
                                        <p:cTn id="20" dur="500"/>
                                        <p:tgtEl>
                                          <p:spTgt spid="20"/>
                                        </p:tgtEl>
                                      </p:cBhvr>
                                    </p:animEffect>
                                  </p:childTnLst>
                                </p:cTn>
                              </p:par>
                            </p:childTnLst>
                          </p:cTn>
                        </p:par>
                        <p:par>
                          <p:cTn id="21" fill="hold">
                            <p:stCondLst>
                              <p:cond delay="2550"/>
                            </p:stCondLst>
                            <p:childTnLst>
                              <p:par>
                                <p:cTn id="22" presetID="4" presetClass="entr" presetSubtype="32"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ox(out)">
                                      <p:cBhvr>
                                        <p:cTn id="24" dur="500"/>
                                        <p:tgtEl>
                                          <p:spTgt spid="32"/>
                                        </p:tgtEl>
                                      </p:cBhvr>
                                    </p:animEffect>
                                  </p:childTnLst>
                                </p:cTn>
                              </p:par>
                            </p:childTnLst>
                          </p:cTn>
                        </p:par>
                        <p:par>
                          <p:cTn id="25" fill="hold">
                            <p:stCondLst>
                              <p:cond delay="3050"/>
                            </p:stCondLst>
                            <p:childTnLst>
                              <p:par>
                                <p:cTn id="26" presetID="4" presetClass="entr" presetSubtype="32"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ox(out)">
                                      <p:cBhvr>
                                        <p:cTn id="28" dur="500"/>
                                        <p:tgtEl>
                                          <p:spTgt spid="26"/>
                                        </p:tgtEl>
                                      </p:cBhvr>
                                    </p:animEffect>
                                  </p:childTnLst>
                                </p:cTn>
                              </p:par>
                            </p:childTnLst>
                          </p:cTn>
                        </p:par>
                        <p:par>
                          <p:cTn id="29" fill="hold">
                            <p:stCondLst>
                              <p:cond delay="3550"/>
                            </p:stCondLst>
                            <p:childTnLst>
                              <p:par>
                                <p:cTn id="30" presetID="4" presetClass="entr" presetSubtype="32"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ox(out)">
                                      <p:cBhvr>
                                        <p:cTn id="32" dur="500"/>
                                        <p:tgtEl>
                                          <p:spTgt spid="30"/>
                                        </p:tgtEl>
                                      </p:cBhvr>
                                    </p:animEffect>
                                  </p:childTnLst>
                                </p:cTn>
                              </p:par>
                            </p:childTnLst>
                          </p:cTn>
                        </p:par>
                        <p:par>
                          <p:cTn id="33" fill="hold">
                            <p:stCondLst>
                              <p:cond delay="4050"/>
                            </p:stCondLst>
                            <p:childTnLst>
                              <p:par>
                                <p:cTn id="34" presetID="4" presetClass="entr" presetSubtype="32"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ox(out)">
                                      <p:cBhvr>
                                        <p:cTn id="36" dur="500"/>
                                        <p:tgtEl>
                                          <p:spTgt spid="22"/>
                                        </p:tgtEl>
                                      </p:cBhvr>
                                    </p:animEffect>
                                  </p:childTnLst>
                                </p:cTn>
                              </p:par>
                            </p:childTnLst>
                          </p:cTn>
                        </p:par>
                        <p:par>
                          <p:cTn id="37" fill="hold">
                            <p:stCondLst>
                              <p:cond delay="4550"/>
                            </p:stCondLst>
                            <p:childTnLst>
                              <p:par>
                                <p:cTn id="38" presetID="4" presetClass="entr" presetSubtype="32" fill="hold" nodeType="after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ox(out)">
                                      <p:cBhvr>
                                        <p:cTn id="40" dur="500"/>
                                        <p:tgtEl>
                                          <p:spTgt spid="28"/>
                                        </p:tgtEl>
                                      </p:cBhvr>
                                    </p:animEffect>
                                  </p:childTnLst>
                                </p:cTn>
                              </p:par>
                            </p:childTnLst>
                          </p:cTn>
                        </p:par>
                        <p:par>
                          <p:cTn id="41" fill="hold">
                            <p:stCondLst>
                              <p:cond delay="5050"/>
                            </p:stCondLst>
                            <p:childTnLst>
                              <p:par>
                                <p:cTn id="42" presetID="4" presetClass="entr" presetSubtype="32" fill="hold" nodeType="after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ox(out)">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361E68-254D-5E47-AD75-23C3DA55E20B}"/>
              </a:ext>
            </a:extLst>
          </p:cNvPr>
          <p:cNvSpPr>
            <a:spLocks noGrp="1"/>
          </p:cNvSpPr>
          <p:nvPr>
            <p:ph type="title"/>
          </p:nvPr>
        </p:nvSpPr>
        <p:spPr>
          <a:xfrm>
            <a:off x="6266327" y="1604251"/>
            <a:ext cx="5585012" cy="2611767"/>
          </a:xfrm>
        </p:spPr>
        <p:txBody>
          <a:bodyPr>
            <a:normAutofit/>
          </a:bodyPr>
          <a:lstStyle/>
          <a:p>
            <a:r>
              <a:rPr lang="en-US" sz="4400" b="1">
                <a:latin typeface="Times" pitchFamily="2" charset="0"/>
              </a:rPr>
              <a:t>NTEU</a:t>
            </a:r>
            <a:r>
              <a:rPr lang="en-US" sz="4400"/>
              <a:t> </a:t>
            </a:r>
            <a:r>
              <a:rPr lang="en-US" sz="3600">
                <a:solidFill>
                  <a:srgbClr val="FFC000"/>
                </a:solidFill>
              </a:rPr>
              <a:t>represents </a:t>
            </a:r>
            <a:br>
              <a:rPr lang="en-US" sz="3600">
                <a:solidFill>
                  <a:srgbClr val="FFC000"/>
                </a:solidFill>
              </a:rPr>
            </a:br>
            <a:r>
              <a:rPr lang="en-US" sz="3600">
                <a:solidFill>
                  <a:srgbClr val="FFC000"/>
                </a:solidFill>
              </a:rPr>
              <a:t>federal employees across </a:t>
            </a:r>
            <a:br>
              <a:rPr lang="en-US" sz="3600">
                <a:solidFill>
                  <a:srgbClr val="FFC000"/>
                </a:solidFill>
              </a:rPr>
            </a:br>
            <a:r>
              <a:rPr lang="en-US" sz="3600">
                <a:solidFill>
                  <a:srgbClr val="FFC000"/>
                </a:solidFill>
              </a:rPr>
              <a:t>34 agencies and departments.</a:t>
            </a:r>
            <a:endParaRPr lang="en-US" sz="4400" dirty="0">
              <a:solidFill>
                <a:srgbClr val="FFC000"/>
              </a:solidFill>
            </a:endParaRPr>
          </a:p>
        </p:txBody>
      </p:sp>
      <p:pic>
        <p:nvPicPr>
          <p:cNvPr id="12" name="Picture 11" descr="A group of people holding signs&#10;&#10;Description automatically generated">
            <a:extLst>
              <a:ext uri="{FF2B5EF4-FFF2-40B4-BE49-F238E27FC236}">
                <a16:creationId xmlns:a16="http://schemas.microsoft.com/office/drawing/2014/main" id="{1B6139F1-4D00-3A4B-BE62-40B5E23E5B23}"/>
              </a:ext>
            </a:extLst>
          </p:cNvPr>
          <p:cNvPicPr>
            <a:picLocks/>
          </p:cNvPicPr>
          <p:nvPr/>
        </p:nvPicPr>
        <p:blipFill rotWithShape="1">
          <a:blip r:embed="rId3"/>
          <a:srcRect r="33299"/>
          <a:stretch/>
        </p:blipFill>
        <p:spPr>
          <a:xfrm>
            <a:off x="750669" y="871360"/>
            <a:ext cx="5175005" cy="5169408"/>
          </a:xfrm>
          <a:prstGeom prst="rect">
            <a:avLst/>
          </a:prstGeom>
        </p:spPr>
      </p:pic>
    </p:spTree>
    <p:extLst>
      <p:ext uri="{BB962C8B-B14F-4D97-AF65-F5344CB8AC3E}">
        <p14:creationId xmlns:p14="http://schemas.microsoft.com/office/powerpoint/2010/main" val="1941813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1E62-DC7C-1A42-ACD7-51C10CB498D3}"/>
              </a:ext>
            </a:extLst>
          </p:cNvPr>
          <p:cNvSpPr>
            <a:spLocks noGrp="1"/>
          </p:cNvSpPr>
          <p:nvPr>
            <p:ph type="title"/>
          </p:nvPr>
        </p:nvSpPr>
        <p:spPr>
          <a:xfrm>
            <a:off x="839788" y="1017639"/>
            <a:ext cx="4085780" cy="4163961"/>
          </a:xfrm>
        </p:spPr>
        <p:txBody>
          <a:bodyPr anchor="t">
            <a:normAutofit/>
          </a:bodyPr>
          <a:lstStyle/>
          <a:p>
            <a:r>
              <a:rPr lang="en-US" b="1" dirty="0">
                <a:latin typeface="Times" pitchFamily="2" charset="0"/>
              </a:rPr>
              <a:t>NTEU</a:t>
            </a:r>
            <a:r>
              <a:rPr lang="en-US" dirty="0"/>
              <a:t> </a:t>
            </a:r>
            <a:r>
              <a:rPr lang="en-US" sz="2800" dirty="0"/>
              <a:t>is guided by our national leaders, elected by union members, who represent you with the media, Congress and federal agencies.</a:t>
            </a:r>
            <a:br>
              <a:rPr lang="en-US" sz="2800" dirty="0"/>
            </a:br>
            <a:br>
              <a:rPr lang="en-US" sz="2800" dirty="0"/>
            </a:br>
            <a:r>
              <a:rPr lang="en-US" sz="2800" dirty="0"/>
              <a:t>They speak your language.</a:t>
            </a:r>
            <a:endParaRPr lang="en-US" dirty="0"/>
          </a:p>
        </p:txBody>
      </p:sp>
      <p:sp>
        <p:nvSpPr>
          <p:cNvPr id="4" name="Text Placeholder 3">
            <a:extLst>
              <a:ext uri="{FF2B5EF4-FFF2-40B4-BE49-F238E27FC236}">
                <a16:creationId xmlns:a16="http://schemas.microsoft.com/office/drawing/2014/main" id="{3775EEE6-20CF-0046-9ADC-6BE3FFE678E2}"/>
              </a:ext>
            </a:extLst>
          </p:cNvPr>
          <p:cNvSpPr>
            <a:spLocks noGrp="1"/>
          </p:cNvSpPr>
          <p:nvPr>
            <p:ph type="body" sz="half" idx="2"/>
          </p:nvPr>
        </p:nvSpPr>
        <p:spPr>
          <a:xfrm>
            <a:off x="8259763" y="936830"/>
            <a:ext cx="2941637" cy="1069258"/>
          </a:xfrm>
        </p:spPr>
        <p:txBody>
          <a:bodyPr>
            <a:normAutofit/>
          </a:bodyPr>
          <a:lstStyle/>
          <a:p>
            <a:r>
              <a:rPr lang="en-US" sz="2400" b="1" dirty="0"/>
              <a:t>Tony Reardon</a:t>
            </a:r>
          </a:p>
          <a:p>
            <a:r>
              <a:rPr lang="en-US" sz="2000" dirty="0">
                <a:solidFill>
                  <a:srgbClr val="FFC000"/>
                </a:solidFill>
              </a:rPr>
              <a:t>National President</a:t>
            </a:r>
          </a:p>
        </p:txBody>
      </p:sp>
      <p:sp>
        <p:nvSpPr>
          <p:cNvPr id="9" name="Text Placeholder 3">
            <a:extLst>
              <a:ext uri="{FF2B5EF4-FFF2-40B4-BE49-F238E27FC236}">
                <a16:creationId xmlns:a16="http://schemas.microsoft.com/office/drawing/2014/main" id="{7FEFDE98-9EE6-A04A-B9FB-68D987FFEEED}"/>
              </a:ext>
            </a:extLst>
          </p:cNvPr>
          <p:cNvSpPr txBox="1">
            <a:spLocks/>
          </p:cNvSpPr>
          <p:nvPr/>
        </p:nvSpPr>
        <p:spPr>
          <a:xfrm>
            <a:off x="8361466" y="494071"/>
            <a:ext cx="3932237" cy="38115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sz="2400" dirty="0"/>
          </a:p>
        </p:txBody>
      </p:sp>
      <p:sp>
        <p:nvSpPr>
          <p:cNvPr id="11" name="Text Placeholder 3">
            <a:extLst>
              <a:ext uri="{FF2B5EF4-FFF2-40B4-BE49-F238E27FC236}">
                <a16:creationId xmlns:a16="http://schemas.microsoft.com/office/drawing/2014/main" id="{3A1BDA59-5F52-6A4F-B55C-8B6377F287F0}"/>
              </a:ext>
            </a:extLst>
          </p:cNvPr>
          <p:cNvSpPr txBox="1">
            <a:spLocks/>
          </p:cNvSpPr>
          <p:nvPr/>
        </p:nvSpPr>
        <p:spPr>
          <a:xfrm>
            <a:off x="4275686" y="5102942"/>
            <a:ext cx="4085780" cy="10692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r"/>
            <a:r>
              <a:rPr lang="en-US" sz="2400" b="1" dirty="0">
                <a:solidFill>
                  <a:schemeClr val="bg1"/>
                </a:solidFill>
              </a:rPr>
              <a:t>Doreen Greenwald</a:t>
            </a:r>
          </a:p>
          <a:p>
            <a:pPr algn="r"/>
            <a:r>
              <a:rPr lang="en-US" sz="2000" dirty="0">
                <a:solidFill>
                  <a:srgbClr val="FFC000"/>
                </a:solidFill>
              </a:rPr>
              <a:t>National Executive Vice President</a:t>
            </a:r>
          </a:p>
        </p:txBody>
      </p:sp>
      <p:pic>
        <p:nvPicPr>
          <p:cNvPr id="5" name="Picture 4" descr="A person wearing a suit and tie smiling at the camera&#10;&#10;Description automatically generated">
            <a:extLst>
              <a:ext uri="{FF2B5EF4-FFF2-40B4-BE49-F238E27FC236}">
                <a16:creationId xmlns:a16="http://schemas.microsoft.com/office/drawing/2014/main" id="{96E558B8-EEEE-CA4B-88EC-7E360B6F1E36}"/>
              </a:ext>
            </a:extLst>
          </p:cNvPr>
          <p:cNvPicPr>
            <a:picLocks noChangeAspect="1"/>
          </p:cNvPicPr>
          <p:nvPr/>
        </p:nvPicPr>
        <p:blipFill>
          <a:blip r:embed="rId3"/>
          <a:stretch>
            <a:fillRect/>
          </a:stretch>
        </p:blipFill>
        <p:spPr>
          <a:xfrm>
            <a:off x="5668912" y="825705"/>
            <a:ext cx="2540000" cy="2540000"/>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878D1E30-D3AC-421E-9A56-4A5AD46CDAA5}"/>
              </a:ext>
            </a:extLst>
          </p:cNvPr>
          <p:cNvPicPr>
            <a:picLocks noChangeAspect="1"/>
          </p:cNvPicPr>
          <p:nvPr/>
        </p:nvPicPr>
        <p:blipFill>
          <a:blip r:embed="rId4"/>
          <a:stretch>
            <a:fillRect/>
          </a:stretch>
        </p:blipFill>
        <p:spPr>
          <a:xfrm>
            <a:off x="8682286" y="3311399"/>
            <a:ext cx="2096590" cy="2541575"/>
          </a:xfrm>
          <a:prstGeom prst="rect">
            <a:avLst/>
          </a:prstGeom>
        </p:spPr>
      </p:pic>
    </p:spTree>
    <p:extLst>
      <p:ext uri="{BB962C8B-B14F-4D97-AF65-F5344CB8AC3E}">
        <p14:creationId xmlns:p14="http://schemas.microsoft.com/office/powerpoint/2010/main" val="2418821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0F6CD-C5AC-D549-9342-E03AD670882F}"/>
              </a:ext>
            </a:extLst>
          </p:cNvPr>
          <p:cNvSpPr>
            <a:spLocks noGrp="1"/>
          </p:cNvSpPr>
          <p:nvPr>
            <p:ph type="title"/>
          </p:nvPr>
        </p:nvSpPr>
        <p:spPr>
          <a:xfrm>
            <a:off x="5091953" y="1550229"/>
            <a:ext cx="5867400" cy="2389296"/>
          </a:xfrm>
        </p:spPr>
        <p:txBody>
          <a:bodyPr/>
          <a:lstStyle/>
          <a:p>
            <a:pPr algn="ctr"/>
            <a:r>
              <a:rPr lang="en-US" dirty="0">
                <a:solidFill>
                  <a:srgbClr val="FFC000"/>
                </a:solidFill>
              </a:rPr>
              <a:t>What </a:t>
            </a:r>
            <a:r>
              <a:rPr lang="en-US" i="1" dirty="0">
                <a:solidFill>
                  <a:srgbClr val="FFC000"/>
                </a:solidFill>
              </a:rPr>
              <a:t>exactly</a:t>
            </a:r>
            <a:r>
              <a:rPr lang="en-US" dirty="0">
                <a:solidFill>
                  <a:srgbClr val="FFC000"/>
                </a:solidFill>
              </a:rPr>
              <a:t> does </a:t>
            </a:r>
            <a:r>
              <a:rPr lang="en-US" b="1" dirty="0">
                <a:latin typeface="Times" pitchFamily="2" charset="0"/>
              </a:rPr>
              <a:t>NTEU</a:t>
            </a:r>
            <a:r>
              <a:rPr lang="en-US" dirty="0"/>
              <a:t> </a:t>
            </a:r>
            <a:r>
              <a:rPr lang="en-US" dirty="0">
                <a:solidFill>
                  <a:srgbClr val="FFC000"/>
                </a:solidFill>
              </a:rPr>
              <a:t>do?</a:t>
            </a:r>
            <a:r>
              <a:rPr lang="en-US" dirty="0">
                <a:solidFill>
                  <a:srgbClr val="FFC000"/>
                </a:solidFill>
                <a:effectLst/>
              </a:rPr>
              <a:t> </a:t>
            </a:r>
            <a:endParaRPr lang="en-US" dirty="0">
              <a:solidFill>
                <a:srgbClr val="FFC000"/>
              </a:solidFill>
            </a:endParaRPr>
          </a:p>
        </p:txBody>
      </p:sp>
      <p:pic>
        <p:nvPicPr>
          <p:cNvPr id="4" name="Picture 3">
            <a:extLst>
              <a:ext uri="{FF2B5EF4-FFF2-40B4-BE49-F238E27FC236}">
                <a16:creationId xmlns:a16="http://schemas.microsoft.com/office/drawing/2014/main" id="{CA7A8006-42BB-7D4D-9FCB-2DF62DD73923}"/>
              </a:ext>
            </a:extLst>
          </p:cNvPr>
          <p:cNvPicPr>
            <a:picLocks noChangeAspect="1"/>
          </p:cNvPicPr>
          <p:nvPr/>
        </p:nvPicPr>
        <p:blipFill>
          <a:blip r:embed="rId3"/>
          <a:stretch>
            <a:fillRect/>
          </a:stretch>
        </p:blipFill>
        <p:spPr>
          <a:xfrm>
            <a:off x="1232647" y="403412"/>
            <a:ext cx="4019963" cy="6051176"/>
          </a:xfrm>
          <a:prstGeom prst="rect">
            <a:avLst/>
          </a:prstGeom>
        </p:spPr>
      </p:pic>
    </p:spTree>
    <p:extLst>
      <p:ext uri="{BB962C8B-B14F-4D97-AF65-F5344CB8AC3E}">
        <p14:creationId xmlns:p14="http://schemas.microsoft.com/office/powerpoint/2010/main" val="1081508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970051" y="1450568"/>
            <a:ext cx="6980975" cy="2852737"/>
          </a:xfrm>
        </p:spPr>
        <p:txBody>
          <a:bodyPr>
            <a:normAutofit/>
          </a:bodyPr>
          <a:lstStyle/>
          <a:p>
            <a:r>
              <a:rPr lang="en-US" sz="5400" dirty="0"/>
              <a:t>We negotiate the most innovative contracts in the federal government. </a:t>
            </a:r>
          </a:p>
        </p:txBody>
      </p:sp>
      <p:pic>
        <p:nvPicPr>
          <p:cNvPr id="4" name="Picture 3">
            <a:extLst>
              <a:ext uri="{FF2B5EF4-FFF2-40B4-BE49-F238E27FC236}">
                <a16:creationId xmlns:a16="http://schemas.microsoft.com/office/drawing/2014/main" id="{57566667-FBCE-EB40-8945-76F5A181FF49}"/>
              </a:ext>
            </a:extLst>
          </p:cNvPr>
          <p:cNvPicPr>
            <a:picLocks noChangeAspect="1"/>
          </p:cNvPicPr>
          <p:nvPr/>
        </p:nvPicPr>
        <p:blipFill>
          <a:blip r:embed="rId3"/>
          <a:stretch>
            <a:fillRect/>
          </a:stretch>
        </p:blipFill>
        <p:spPr>
          <a:xfrm rot="843662">
            <a:off x="8026808" y="1154698"/>
            <a:ext cx="2953003" cy="3931640"/>
          </a:xfrm>
          <a:prstGeom prst="rect">
            <a:avLst/>
          </a:prstGeom>
        </p:spPr>
      </p:pic>
    </p:spTree>
    <p:extLst>
      <p:ext uri="{BB962C8B-B14F-4D97-AF65-F5344CB8AC3E}">
        <p14:creationId xmlns:p14="http://schemas.microsoft.com/office/powerpoint/2010/main" val="8306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3917830" y="924782"/>
            <a:ext cx="6157823" cy="1874290"/>
          </a:xfrm>
        </p:spPr>
        <p:txBody>
          <a:bodyPr>
            <a:normAutofit/>
          </a:bodyPr>
          <a:lstStyle/>
          <a:p>
            <a:r>
              <a:rPr lang="en-US" sz="5400" dirty="0"/>
              <a:t>Your Contract,</a:t>
            </a:r>
            <a:br>
              <a:rPr lang="en-US" sz="5400" dirty="0"/>
            </a:br>
            <a:r>
              <a:rPr lang="en-US" sz="5400" dirty="0"/>
              <a:t>Your Working Life.</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4011680" y="3273923"/>
            <a:ext cx="7252138" cy="1500187"/>
          </a:xfrm>
        </p:spPr>
        <p:txBody>
          <a:bodyPr>
            <a:normAutofit lnSpcReduction="10000"/>
          </a:bodyPr>
          <a:lstStyle/>
          <a:p>
            <a:r>
              <a:rPr lang="en-US" dirty="0">
                <a:solidFill>
                  <a:srgbClr val="FFC000"/>
                </a:solidFill>
              </a:rPr>
              <a:t>Details your defined rights and benefits on everything from leave to promotions to work schedules. </a:t>
            </a:r>
          </a:p>
          <a:p>
            <a:br>
              <a:rPr lang="en-US" dirty="0">
                <a:solidFill>
                  <a:srgbClr val="FFC000"/>
                </a:solidFill>
              </a:rPr>
            </a:br>
            <a:r>
              <a:rPr lang="en-US" dirty="0">
                <a:solidFill>
                  <a:srgbClr val="FFC000"/>
                </a:solidFill>
              </a:rPr>
              <a:t>It’s the most important document in your working life.</a:t>
            </a:r>
            <a:r>
              <a:rPr lang="en-US" dirty="0">
                <a:solidFill>
                  <a:srgbClr val="FFC000"/>
                </a:solidFill>
                <a:effectLst/>
              </a:rPr>
              <a:t> </a:t>
            </a:r>
            <a:endParaRPr lang="en-US" dirty="0">
              <a:solidFill>
                <a:srgbClr val="FFC000"/>
              </a:solidFill>
            </a:endParaRPr>
          </a:p>
        </p:txBody>
      </p:sp>
      <p:pic>
        <p:nvPicPr>
          <p:cNvPr id="5" name="Picture 4">
            <a:extLst>
              <a:ext uri="{FF2B5EF4-FFF2-40B4-BE49-F238E27FC236}">
                <a16:creationId xmlns:a16="http://schemas.microsoft.com/office/drawing/2014/main" id="{4F2C6EE8-332C-274D-80CD-0AB222FAED41}"/>
              </a:ext>
            </a:extLst>
          </p:cNvPr>
          <p:cNvPicPr>
            <a:picLocks noChangeAspect="1"/>
          </p:cNvPicPr>
          <p:nvPr/>
        </p:nvPicPr>
        <p:blipFill>
          <a:blip r:embed="rId3"/>
          <a:stretch>
            <a:fillRect/>
          </a:stretch>
        </p:blipFill>
        <p:spPr>
          <a:xfrm>
            <a:off x="361420" y="997906"/>
            <a:ext cx="4199503" cy="5933019"/>
          </a:xfrm>
          <a:prstGeom prst="rect">
            <a:avLst/>
          </a:prstGeom>
        </p:spPr>
      </p:pic>
    </p:spTree>
    <p:extLst>
      <p:ext uri="{BB962C8B-B14F-4D97-AF65-F5344CB8AC3E}">
        <p14:creationId xmlns:p14="http://schemas.microsoft.com/office/powerpoint/2010/main" val="54780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ppt_x</p:attrName>
                                        </p:attrNameLst>
                                      </p:cBhvr>
                                      <p:tavLst>
                                        <p:tav tm="0">
                                          <p:val>
                                            <p:strVal val="#ppt_x-#ppt_w*1.125000"/>
                                          </p:val>
                                        </p:tav>
                                        <p:tav tm="100000">
                                          <p:val>
                                            <p:strVal val="#ppt_x"/>
                                          </p:val>
                                        </p:tav>
                                      </p:tavLst>
                                    </p:anim>
                                    <p:animEffect transition="in" filter="wipe(right)">
                                      <p:cBhvr>
                                        <p:cTn id="13" dur="500"/>
                                        <p:tgtEl>
                                          <p:spTgt spid="2"/>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31850" y="1801239"/>
            <a:ext cx="10515600" cy="1719262"/>
          </a:xfrm>
        </p:spPr>
        <p:txBody>
          <a:bodyPr>
            <a:normAutofit/>
          </a:bodyPr>
          <a:lstStyle/>
          <a:p>
            <a:r>
              <a:rPr lang="en-US" sz="6600" dirty="0"/>
              <a:t>Our Work Doesn’t End.</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831850" y="3780167"/>
            <a:ext cx="10515600" cy="1500187"/>
          </a:xfrm>
        </p:spPr>
        <p:txBody>
          <a:bodyPr>
            <a:normAutofit/>
          </a:bodyPr>
          <a:lstStyle/>
          <a:p>
            <a:pPr algn="ctr"/>
            <a:r>
              <a:rPr lang="en-US" sz="3600" dirty="0">
                <a:solidFill>
                  <a:srgbClr val="FFC000"/>
                </a:solidFill>
              </a:rPr>
              <a:t>We </a:t>
            </a:r>
            <a:r>
              <a:rPr lang="en-US" sz="3600" b="1" dirty="0">
                <a:solidFill>
                  <a:srgbClr val="FFC000"/>
                </a:solidFill>
              </a:rPr>
              <a:t>enforce </a:t>
            </a:r>
            <a:r>
              <a:rPr lang="en-US" sz="3600" dirty="0">
                <a:solidFill>
                  <a:srgbClr val="FFC000"/>
                </a:solidFill>
              </a:rPr>
              <a:t>our contracts.</a:t>
            </a:r>
          </a:p>
        </p:txBody>
      </p:sp>
      <p:pic>
        <p:nvPicPr>
          <p:cNvPr id="5" name="Picture 4" descr="A close up of text on a white background&#10;&#10;Description automatically generated">
            <a:extLst>
              <a:ext uri="{FF2B5EF4-FFF2-40B4-BE49-F238E27FC236}">
                <a16:creationId xmlns:a16="http://schemas.microsoft.com/office/drawing/2014/main" id="{026F7D05-E215-EC47-A4FE-837D5915768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036560" y="1540915"/>
            <a:ext cx="2418183" cy="2920070"/>
          </a:xfrm>
          <a:prstGeom prst="rect">
            <a:avLst/>
          </a:prstGeom>
        </p:spPr>
      </p:pic>
    </p:spTree>
    <p:extLst>
      <p:ext uri="{BB962C8B-B14F-4D97-AF65-F5344CB8AC3E}">
        <p14:creationId xmlns:p14="http://schemas.microsoft.com/office/powerpoint/2010/main" val="353303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167532" y="2729470"/>
            <a:ext cx="6346479" cy="2358577"/>
          </a:xfrm>
        </p:spPr>
        <p:txBody>
          <a:bodyPr>
            <a:normAutofit/>
          </a:bodyPr>
          <a:lstStyle/>
          <a:p>
            <a:r>
              <a:rPr lang="en-US" dirty="0">
                <a:solidFill>
                  <a:srgbClr val="FFC000"/>
                </a:solidFill>
              </a:rPr>
              <a:t>Members of Congress </a:t>
            </a:r>
            <a:r>
              <a:rPr lang="en-US" b="1" dirty="0">
                <a:solidFill>
                  <a:srgbClr val="FFC000"/>
                </a:solidFill>
              </a:rPr>
              <a:t>hear from us </a:t>
            </a:r>
            <a:r>
              <a:rPr lang="en-US" dirty="0">
                <a:solidFill>
                  <a:srgbClr val="FFC000"/>
                </a:solidFill>
              </a:rPr>
              <a:t>before making any decisions about your pay, retirement, health insurance, job security and more. </a:t>
            </a:r>
          </a:p>
        </p:txBody>
      </p:sp>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1086416" y="745469"/>
            <a:ext cx="10515600" cy="1719262"/>
          </a:xfrm>
        </p:spPr>
        <p:txBody>
          <a:bodyPr/>
          <a:lstStyle/>
          <a:p>
            <a:r>
              <a:rPr lang="en-US" dirty="0"/>
              <a:t>We Advocate for You.</a:t>
            </a:r>
          </a:p>
        </p:txBody>
      </p:sp>
      <p:pic>
        <p:nvPicPr>
          <p:cNvPr id="7" name="Picture 6" descr="A close up of a logo&#10;&#10;Description automatically generated">
            <a:extLst>
              <a:ext uri="{FF2B5EF4-FFF2-40B4-BE49-F238E27FC236}">
                <a16:creationId xmlns:a16="http://schemas.microsoft.com/office/drawing/2014/main" id="{72CD2DD0-8A31-1448-8D0B-25921D1A678B}"/>
              </a:ext>
            </a:extLst>
          </p:cNvPr>
          <p:cNvPicPr>
            <a:picLocks noChangeAspect="1"/>
          </p:cNvPicPr>
          <p:nvPr/>
        </p:nvPicPr>
        <p:blipFill>
          <a:blip r:embed="rId3">
            <a:duotone>
              <a:prstClr val="black"/>
              <a:schemeClr val="tx2">
                <a:tint val="45000"/>
                <a:satMod val="400000"/>
              </a:schemeClr>
            </a:duotone>
            <a:extLst>
              <a:ext uri="{837473B0-CC2E-450A-ABE3-18F120FF3D39}">
                <a1611:picAttrSrcUrl xmlns:a1611="http://schemas.microsoft.com/office/drawing/2016/11/main" r:id="rId4"/>
              </a:ext>
            </a:extLst>
          </a:blip>
          <a:stretch>
            <a:fillRect/>
          </a:stretch>
        </p:blipFill>
        <p:spPr>
          <a:xfrm>
            <a:off x="8384874" y="1354347"/>
            <a:ext cx="3148821" cy="3766032"/>
          </a:xfrm>
          <a:prstGeom prst="rect">
            <a:avLst/>
          </a:prstGeom>
        </p:spPr>
      </p:pic>
    </p:spTree>
    <p:extLst>
      <p:ext uri="{BB962C8B-B14F-4D97-AF65-F5344CB8AC3E}">
        <p14:creationId xmlns:p14="http://schemas.microsoft.com/office/powerpoint/2010/main" val="112321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2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38198" y="1289511"/>
            <a:ext cx="6491750" cy="1851895"/>
          </a:xfrm>
        </p:spPr>
        <p:txBody>
          <a:bodyPr>
            <a:normAutofit/>
          </a:bodyPr>
          <a:lstStyle/>
          <a:p>
            <a:pPr algn="ctr"/>
            <a:r>
              <a:rPr lang="en-US" sz="6600" dirty="0"/>
              <a:t>We Fight for You.</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094681" y="3294972"/>
            <a:ext cx="8867009" cy="1500187"/>
          </a:xfrm>
        </p:spPr>
        <p:txBody>
          <a:bodyPr>
            <a:normAutofit/>
          </a:bodyPr>
          <a:lstStyle/>
          <a:p>
            <a:r>
              <a:rPr lang="en-US" sz="2800" b="1" dirty="0">
                <a:solidFill>
                  <a:srgbClr val="FFC000"/>
                </a:solidFill>
              </a:rPr>
              <a:t>We win legal battles for you. </a:t>
            </a:r>
          </a:p>
        </p:txBody>
      </p:sp>
      <p:pic>
        <p:nvPicPr>
          <p:cNvPr id="4" name="Picture 3">
            <a:extLst>
              <a:ext uri="{FF2B5EF4-FFF2-40B4-BE49-F238E27FC236}">
                <a16:creationId xmlns:a16="http://schemas.microsoft.com/office/drawing/2014/main" id="{F12BE128-1442-E64B-8D49-A7961747C45B}"/>
              </a:ext>
            </a:extLst>
          </p:cNvPr>
          <p:cNvPicPr>
            <a:picLocks noChangeAspect="1"/>
          </p:cNvPicPr>
          <p:nvPr/>
        </p:nvPicPr>
        <p:blipFill>
          <a:blip r:embed="rId3"/>
          <a:stretch>
            <a:fillRect/>
          </a:stretch>
        </p:blipFill>
        <p:spPr>
          <a:xfrm>
            <a:off x="7252509" y="1289511"/>
            <a:ext cx="3844810" cy="4125195"/>
          </a:xfrm>
          <a:prstGeom prst="rect">
            <a:avLst/>
          </a:prstGeom>
        </p:spPr>
      </p:pic>
    </p:spTree>
    <p:extLst>
      <p:ext uri="{BB962C8B-B14F-4D97-AF65-F5344CB8AC3E}">
        <p14:creationId xmlns:p14="http://schemas.microsoft.com/office/powerpoint/2010/main" val="7731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845968-CD7F-7B43-A634-1791054C0C95}"/>
              </a:ext>
            </a:extLst>
          </p:cNvPr>
          <p:cNvPicPr>
            <a:picLocks noChangeAspect="1"/>
          </p:cNvPicPr>
          <p:nvPr/>
        </p:nvPicPr>
        <p:blipFill>
          <a:blip r:embed="rId3"/>
          <a:stretch>
            <a:fillRect/>
          </a:stretch>
        </p:blipFill>
        <p:spPr>
          <a:xfrm>
            <a:off x="2021541" y="1694558"/>
            <a:ext cx="8148918" cy="3097484"/>
          </a:xfrm>
          <a:prstGeom prst="rect">
            <a:avLst/>
          </a:prstGeom>
        </p:spPr>
      </p:pic>
    </p:spTree>
    <p:extLst>
      <p:ext uri="{BB962C8B-B14F-4D97-AF65-F5344CB8AC3E}">
        <p14:creationId xmlns:p14="http://schemas.microsoft.com/office/powerpoint/2010/main" val="356210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44550" y="1613873"/>
            <a:ext cx="10515600" cy="1107204"/>
          </a:xfrm>
        </p:spPr>
        <p:txBody>
          <a:bodyPr/>
          <a:lstStyle/>
          <a:p>
            <a:r>
              <a:rPr lang="en-US" dirty="0"/>
              <a:t>We Keep You Informed.</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969911" y="2971800"/>
            <a:ext cx="6839360" cy="1614947"/>
          </a:xfrm>
        </p:spPr>
        <p:txBody>
          <a:bodyPr>
            <a:normAutofit/>
          </a:bodyPr>
          <a:lstStyle/>
          <a:p>
            <a:r>
              <a:rPr lang="en-US" dirty="0">
                <a:solidFill>
                  <a:srgbClr val="FFC000"/>
                </a:solidFill>
              </a:rPr>
              <a:t>NTEU members get the news and information you need to navigate your career.</a:t>
            </a:r>
          </a:p>
        </p:txBody>
      </p:sp>
      <p:pic>
        <p:nvPicPr>
          <p:cNvPr id="5" name="Picture 4">
            <a:extLst>
              <a:ext uri="{FF2B5EF4-FFF2-40B4-BE49-F238E27FC236}">
                <a16:creationId xmlns:a16="http://schemas.microsoft.com/office/drawing/2014/main" id="{15E34695-B807-054C-8874-25E59FC3E3E0}"/>
              </a:ext>
            </a:extLst>
          </p:cNvPr>
          <p:cNvPicPr>
            <a:picLocks noChangeAspect="1"/>
          </p:cNvPicPr>
          <p:nvPr/>
        </p:nvPicPr>
        <p:blipFill>
          <a:blip r:embed="rId3"/>
          <a:stretch>
            <a:fillRect/>
          </a:stretch>
        </p:blipFill>
        <p:spPr>
          <a:xfrm>
            <a:off x="8706279" y="1081503"/>
            <a:ext cx="2873119" cy="4309679"/>
          </a:xfrm>
          <a:prstGeom prst="rect">
            <a:avLst/>
          </a:prstGeom>
        </p:spPr>
      </p:pic>
    </p:spTree>
    <p:extLst>
      <p:ext uri="{BB962C8B-B14F-4D97-AF65-F5344CB8AC3E}">
        <p14:creationId xmlns:p14="http://schemas.microsoft.com/office/powerpoint/2010/main" val="212182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9" presetClass="entr" presetSubtype="0" decel="10000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952621" y="1161636"/>
            <a:ext cx="10515600" cy="1018714"/>
          </a:xfrm>
        </p:spPr>
        <p:txBody>
          <a:bodyPr/>
          <a:lstStyle/>
          <a:p>
            <a:r>
              <a:rPr lang="en-US" dirty="0"/>
              <a:t>We Save You Money.</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887444" y="2318124"/>
            <a:ext cx="6935263" cy="1500187"/>
          </a:xfrm>
        </p:spPr>
        <p:txBody>
          <a:bodyPr/>
          <a:lstStyle/>
          <a:p>
            <a:r>
              <a:rPr lang="en-US" dirty="0">
                <a:solidFill>
                  <a:srgbClr val="FFC000"/>
                </a:solidFill>
              </a:rPr>
              <a:t>Members get exclusive discounts on insurance, travel, professional services and more.</a:t>
            </a:r>
          </a:p>
        </p:txBody>
      </p:sp>
      <p:pic>
        <p:nvPicPr>
          <p:cNvPr id="6" name="Picture 5">
            <a:extLst>
              <a:ext uri="{FF2B5EF4-FFF2-40B4-BE49-F238E27FC236}">
                <a16:creationId xmlns:a16="http://schemas.microsoft.com/office/drawing/2014/main" id="{F2AAEAF3-3D3D-7245-B82C-0B5264F03E53}"/>
              </a:ext>
            </a:extLst>
          </p:cNvPr>
          <p:cNvPicPr>
            <a:picLocks noChangeAspect="1"/>
          </p:cNvPicPr>
          <p:nvPr/>
        </p:nvPicPr>
        <p:blipFill>
          <a:blip r:embed="rId3">
            <a:biLevel thresh="25000"/>
          </a:blip>
          <a:stretch>
            <a:fillRect/>
          </a:stretch>
        </p:blipFill>
        <p:spPr>
          <a:xfrm>
            <a:off x="2843826" y="3631191"/>
            <a:ext cx="3441955" cy="2065173"/>
          </a:xfrm>
          <a:prstGeom prst="rect">
            <a:avLst/>
          </a:prstGeom>
        </p:spPr>
      </p:pic>
      <p:pic>
        <p:nvPicPr>
          <p:cNvPr id="8" name="Picture 7">
            <a:extLst>
              <a:ext uri="{FF2B5EF4-FFF2-40B4-BE49-F238E27FC236}">
                <a16:creationId xmlns:a16="http://schemas.microsoft.com/office/drawing/2014/main" id="{C1A1AB90-78FD-6148-A652-1D797E95AD82}"/>
              </a:ext>
            </a:extLst>
          </p:cNvPr>
          <p:cNvPicPr>
            <a:picLocks noChangeAspect="1"/>
          </p:cNvPicPr>
          <p:nvPr/>
        </p:nvPicPr>
        <p:blipFill rotWithShape="1">
          <a:blip r:embed="rId4">
            <a:biLevel thresh="75000"/>
          </a:blip>
          <a:srcRect l="36778" t="41297" r="39923" b="46037"/>
          <a:stretch/>
        </p:blipFill>
        <p:spPr>
          <a:xfrm>
            <a:off x="8146560" y="564094"/>
            <a:ext cx="2480345" cy="1906582"/>
          </a:xfrm>
          <a:prstGeom prst="rect">
            <a:avLst/>
          </a:prstGeom>
        </p:spPr>
      </p:pic>
      <p:pic>
        <p:nvPicPr>
          <p:cNvPr id="10" name="Picture 9">
            <a:extLst>
              <a:ext uri="{FF2B5EF4-FFF2-40B4-BE49-F238E27FC236}">
                <a16:creationId xmlns:a16="http://schemas.microsoft.com/office/drawing/2014/main" id="{53131FFE-39E7-5446-9E43-9E2503F54585}"/>
              </a:ext>
            </a:extLst>
          </p:cNvPr>
          <p:cNvPicPr>
            <a:picLocks noChangeAspect="1"/>
          </p:cNvPicPr>
          <p:nvPr/>
        </p:nvPicPr>
        <p:blipFill>
          <a:blip r:embed="rId5"/>
          <a:stretch>
            <a:fillRect/>
          </a:stretch>
        </p:blipFill>
        <p:spPr>
          <a:xfrm flipH="1">
            <a:off x="6196392" y="3521507"/>
            <a:ext cx="3309959" cy="2154446"/>
          </a:xfrm>
          <a:prstGeom prst="rect">
            <a:avLst/>
          </a:prstGeom>
        </p:spPr>
      </p:pic>
    </p:spTree>
    <p:extLst>
      <p:ext uri="{BB962C8B-B14F-4D97-AF65-F5344CB8AC3E}">
        <p14:creationId xmlns:p14="http://schemas.microsoft.com/office/powerpoint/2010/main" val="192399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1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1000" fill="hold"/>
                                        <p:tgtEl>
                                          <p:spTgt spid="8"/>
                                        </p:tgtEl>
                                        <p:attrNameLst>
                                          <p:attrName>ppt_x</p:attrName>
                                        </p:attrNameLst>
                                      </p:cBhvr>
                                      <p:tavLst>
                                        <p:tav tm="0">
                                          <p:val>
                                            <p:strVal val="0-#ppt_w/2"/>
                                          </p:val>
                                        </p:tav>
                                        <p:tav tm="100000">
                                          <p:val>
                                            <p:strVal val="#ppt_x"/>
                                          </p:val>
                                        </p:tav>
                                      </p:tavLst>
                                    </p:anim>
                                    <p:anim calcmode="lin" valueType="num">
                                      <p:cBhvr additive="base">
                                        <p:cTn id="2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831850" y="1709738"/>
            <a:ext cx="10515600" cy="1167933"/>
          </a:xfrm>
        </p:spPr>
        <p:txBody>
          <a:bodyPr/>
          <a:lstStyle/>
          <a:p>
            <a:r>
              <a:rPr lang="en-US" dirty="0"/>
              <a:t>We Tell Your Story.</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903567" y="3230236"/>
            <a:ext cx="5685492" cy="1500187"/>
          </a:xfrm>
        </p:spPr>
        <p:txBody>
          <a:bodyPr/>
          <a:lstStyle/>
          <a:p>
            <a:r>
              <a:rPr lang="en-US" dirty="0">
                <a:solidFill>
                  <a:srgbClr val="FFC000"/>
                </a:solidFill>
              </a:rPr>
              <a:t>We are the leading voice of federal employees in the media showcasing your work through news releases, social media and public service campaigns.</a:t>
            </a:r>
          </a:p>
        </p:txBody>
      </p:sp>
      <p:pic>
        <p:nvPicPr>
          <p:cNvPr id="7" name="Picture 6" descr="A person smiling for the camera&#10;&#10;Description automatically generated">
            <a:extLst>
              <a:ext uri="{FF2B5EF4-FFF2-40B4-BE49-F238E27FC236}">
                <a16:creationId xmlns:a16="http://schemas.microsoft.com/office/drawing/2014/main" id="{FD8D99E5-D8A1-1B4F-B920-CAEC44C132F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0087" r="10862"/>
          <a:stretch/>
        </p:blipFill>
        <p:spPr>
          <a:xfrm>
            <a:off x="9639184" y="3388441"/>
            <a:ext cx="2000012" cy="2000012"/>
          </a:xfrm>
          <a:prstGeom prst="rect">
            <a:avLst/>
          </a:prstGeom>
        </p:spPr>
      </p:pic>
      <p:pic>
        <p:nvPicPr>
          <p:cNvPr id="9" name="Picture 8" descr="A person posing for the camera&#10;&#10;Description automatically generated">
            <a:extLst>
              <a:ext uri="{FF2B5EF4-FFF2-40B4-BE49-F238E27FC236}">
                <a16:creationId xmlns:a16="http://schemas.microsoft.com/office/drawing/2014/main" id="{BE4F9589-365B-6443-94E6-FB2CA8975183}"/>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5336" r="5336"/>
          <a:stretch/>
        </p:blipFill>
        <p:spPr>
          <a:xfrm>
            <a:off x="7462531" y="1215454"/>
            <a:ext cx="2000012" cy="2000012"/>
          </a:xfrm>
          <a:prstGeom prst="rect">
            <a:avLst/>
          </a:prstGeom>
        </p:spPr>
      </p:pic>
      <p:pic>
        <p:nvPicPr>
          <p:cNvPr id="11" name="Picture 10" descr="A person wearing a suit and tie looking at the camera&#10;&#10;Description automatically generated">
            <a:extLst>
              <a:ext uri="{FF2B5EF4-FFF2-40B4-BE49-F238E27FC236}">
                <a16:creationId xmlns:a16="http://schemas.microsoft.com/office/drawing/2014/main" id="{DE8F226A-BEDC-8246-A3C2-FCAC35E34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8233" t="1116" r="8233" b="1116"/>
          <a:stretch/>
        </p:blipFill>
        <p:spPr>
          <a:xfrm>
            <a:off x="9639184" y="1215454"/>
            <a:ext cx="2000012" cy="2000012"/>
          </a:xfrm>
          <a:prstGeom prst="rect">
            <a:avLst/>
          </a:prstGeom>
        </p:spPr>
      </p:pic>
      <p:pic>
        <p:nvPicPr>
          <p:cNvPr id="13" name="Picture 12" descr="A person wearing a suit and tie smiling at the camera&#10;&#10;Description automatically generated">
            <a:extLst>
              <a:ext uri="{FF2B5EF4-FFF2-40B4-BE49-F238E27FC236}">
                <a16:creationId xmlns:a16="http://schemas.microsoft.com/office/drawing/2014/main" id="{1C77E6CE-D540-C04B-AE08-888B9D851D92}"/>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l="10120" r="10120"/>
          <a:stretch/>
        </p:blipFill>
        <p:spPr>
          <a:xfrm>
            <a:off x="7464041" y="3389951"/>
            <a:ext cx="1998502" cy="1998502"/>
          </a:xfrm>
          <a:prstGeom prst="rect">
            <a:avLst/>
          </a:prstGeom>
        </p:spPr>
      </p:pic>
    </p:spTree>
    <p:extLst>
      <p:ext uri="{BB962C8B-B14F-4D97-AF65-F5344CB8AC3E}">
        <p14:creationId xmlns:p14="http://schemas.microsoft.com/office/powerpoint/2010/main" val="239185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par>
                          <p:cTn id="13" fill="hold">
                            <p:stCondLst>
                              <p:cond delay="1500"/>
                            </p:stCondLst>
                            <p:childTnLst>
                              <p:par>
                                <p:cTn id="14" presetID="4" presetClass="entr" presetSubtype="32"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out)">
                                      <p:cBhvr>
                                        <p:cTn id="16" dur="500"/>
                                        <p:tgtEl>
                                          <p:spTgt spid="9"/>
                                        </p:tgtEl>
                                      </p:cBhvr>
                                    </p:animEffect>
                                  </p:childTnLst>
                                </p:cTn>
                              </p:par>
                            </p:childTnLst>
                          </p:cTn>
                        </p:par>
                        <p:par>
                          <p:cTn id="17" fill="hold">
                            <p:stCondLst>
                              <p:cond delay="2000"/>
                            </p:stCondLst>
                            <p:childTnLst>
                              <p:par>
                                <p:cTn id="18" presetID="4" presetClass="entr" presetSubtype="32"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out)">
                                      <p:cBhvr>
                                        <p:cTn id="20" dur="500"/>
                                        <p:tgtEl>
                                          <p:spTgt spid="7"/>
                                        </p:tgtEl>
                                      </p:cBhvr>
                                    </p:animEffect>
                                  </p:childTnLst>
                                </p:cTn>
                              </p:par>
                            </p:childTnLst>
                          </p:cTn>
                        </p:par>
                        <p:par>
                          <p:cTn id="21" fill="hold">
                            <p:stCondLst>
                              <p:cond delay="2500"/>
                            </p:stCondLst>
                            <p:childTnLst>
                              <p:par>
                                <p:cTn id="22" presetID="4" presetClass="entr" presetSubtype="3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ox(out)">
                                      <p:cBhvr>
                                        <p:cTn id="24" dur="500"/>
                                        <p:tgtEl>
                                          <p:spTgt spid="11"/>
                                        </p:tgtEl>
                                      </p:cBhvr>
                                    </p:animEffect>
                                  </p:childTnLst>
                                </p:cTn>
                              </p:par>
                            </p:childTnLst>
                          </p:cTn>
                        </p:par>
                        <p:par>
                          <p:cTn id="25" fill="hold">
                            <p:stCondLst>
                              <p:cond delay="3000"/>
                            </p:stCondLst>
                            <p:childTnLst>
                              <p:par>
                                <p:cTn id="26" presetID="4" presetClass="entr" presetSubtype="3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ox(ou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187DB-469B-8C47-BE7F-2895F7F29CE1}"/>
              </a:ext>
            </a:extLst>
          </p:cNvPr>
          <p:cNvSpPr>
            <a:spLocks noGrp="1"/>
          </p:cNvSpPr>
          <p:nvPr>
            <p:ph type="title"/>
          </p:nvPr>
        </p:nvSpPr>
        <p:spPr>
          <a:xfrm>
            <a:off x="1326939" y="1630587"/>
            <a:ext cx="5246389" cy="1500187"/>
          </a:xfrm>
        </p:spPr>
        <p:txBody>
          <a:bodyPr>
            <a:normAutofit/>
          </a:bodyPr>
          <a:lstStyle/>
          <a:p>
            <a:r>
              <a:rPr lang="en-US" sz="8000" b="1" dirty="0"/>
              <a:t>We Win.</a:t>
            </a:r>
          </a:p>
        </p:txBody>
      </p:sp>
      <p:sp>
        <p:nvSpPr>
          <p:cNvPr id="3" name="Text Placeholder 2">
            <a:extLst>
              <a:ext uri="{FF2B5EF4-FFF2-40B4-BE49-F238E27FC236}">
                <a16:creationId xmlns:a16="http://schemas.microsoft.com/office/drawing/2014/main" id="{DFA860E8-3DE1-524D-BCC8-8959127E8D71}"/>
              </a:ext>
            </a:extLst>
          </p:cNvPr>
          <p:cNvSpPr>
            <a:spLocks noGrp="1"/>
          </p:cNvSpPr>
          <p:nvPr>
            <p:ph type="body" idx="1"/>
          </p:nvPr>
        </p:nvSpPr>
        <p:spPr>
          <a:xfrm>
            <a:off x="1326939" y="3280616"/>
            <a:ext cx="6106832" cy="1500187"/>
          </a:xfrm>
        </p:spPr>
        <p:txBody>
          <a:bodyPr/>
          <a:lstStyle/>
          <a:p>
            <a:r>
              <a:rPr lang="en-US" dirty="0">
                <a:solidFill>
                  <a:srgbClr val="FFC000"/>
                </a:solidFill>
              </a:rPr>
              <a:t>NTEU has a proven track record of winning higher pay, securing new workplace benefits, and protecting your retirement</a:t>
            </a:r>
          </a:p>
        </p:txBody>
      </p:sp>
      <p:pic>
        <p:nvPicPr>
          <p:cNvPr id="8" name="Picture 7">
            <a:extLst>
              <a:ext uri="{FF2B5EF4-FFF2-40B4-BE49-F238E27FC236}">
                <a16:creationId xmlns:a16="http://schemas.microsoft.com/office/drawing/2014/main" id="{3E7F687E-3D48-1E43-BEA0-8BC28CF5FED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96720" y="1121435"/>
            <a:ext cx="2815734" cy="5158596"/>
          </a:xfrm>
          <a:prstGeom prst="rect">
            <a:avLst/>
          </a:prstGeom>
        </p:spPr>
      </p:pic>
    </p:spTree>
    <p:extLst>
      <p:ext uri="{BB962C8B-B14F-4D97-AF65-F5344CB8AC3E}">
        <p14:creationId xmlns:p14="http://schemas.microsoft.com/office/powerpoint/2010/main" val="26869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09E8-7819-45B1-8108-31BF98D51C3F}"/>
              </a:ext>
            </a:extLst>
          </p:cNvPr>
          <p:cNvSpPr>
            <a:spLocks noGrp="1"/>
          </p:cNvSpPr>
          <p:nvPr>
            <p:ph type="title"/>
          </p:nvPr>
        </p:nvSpPr>
        <p:spPr>
          <a:xfrm>
            <a:off x="838200" y="365125"/>
            <a:ext cx="10515600" cy="1138935"/>
          </a:xfrm>
        </p:spPr>
        <p:txBody>
          <a:bodyPr>
            <a:normAutofit/>
          </a:bodyPr>
          <a:lstStyle/>
          <a:p>
            <a:r>
              <a:rPr lang="en-US" dirty="0"/>
              <a:t>The List Goes On…</a:t>
            </a:r>
          </a:p>
        </p:txBody>
      </p:sp>
      <p:sp>
        <p:nvSpPr>
          <p:cNvPr id="3" name="Text Placeholder 2">
            <a:extLst>
              <a:ext uri="{FF2B5EF4-FFF2-40B4-BE49-F238E27FC236}">
                <a16:creationId xmlns:a16="http://schemas.microsoft.com/office/drawing/2014/main" id="{262AEC8D-B974-48D1-82A9-3EE6FF0D7159}"/>
              </a:ext>
            </a:extLst>
          </p:cNvPr>
          <p:cNvSpPr>
            <a:spLocks noGrp="1"/>
          </p:cNvSpPr>
          <p:nvPr>
            <p:ph sz="half" idx="1"/>
          </p:nvPr>
        </p:nvSpPr>
        <p:spPr>
          <a:xfrm>
            <a:off x="1311917" y="1504060"/>
            <a:ext cx="5181600" cy="4351338"/>
          </a:xfrm>
        </p:spPr>
        <p:txBody>
          <a:bodyPr>
            <a:noAutofit/>
          </a:bodyPr>
          <a:lstStyle/>
          <a:p>
            <a:pPr marL="0" indent="0">
              <a:lnSpc>
                <a:spcPct val="160000"/>
              </a:lnSpc>
              <a:spcBef>
                <a:spcPts val="400"/>
              </a:spcBef>
              <a:spcAft>
                <a:spcPts val="0"/>
              </a:spcAft>
              <a:buNone/>
            </a:pPr>
            <a:r>
              <a:rPr lang="en-US" sz="2400" dirty="0"/>
              <a:t>Higher pay raises</a:t>
            </a:r>
          </a:p>
          <a:p>
            <a:pPr marL="0" indent="0">
              <a:lnSpc>
                <a:spcPct val="160000"/>
              </a:lnSpc>
              <a:spcBef>
                <a:spcPts val="400"/>
              </a:spcBef>
              <a:spcAft>
                <a:spcPts val="0"/>
              </a:spcAft>
              <a:buNone/>
            </a:pPr>
            <a:r>
              <a:rPr lang="en-US" sz="2400" dirty="0"/>
              <a:t>Paid parental leave</a:t>
            </a:r>
          </a:p>
          <a:p>
            <a:pPr marL="0" indent="0">
              <a:lnSpc>
                <a:spcPct val="160000"/>
              </a:lnSpc>
              <a:spcBef>
                <a:spcPts val="400"/>
              </a:spcBef>
              <a:spcAft>
                <a:spcPts val="0"/>
              </a:spcAft>
              <a:buNone/>
            </a:pPr>
            <a:r>
              <a:rPr lang="en-US" sz="2400" dirty="0"/>
              <a:t>Transit subsidies</a:t>
            </a:r>
          </a:p>
          <a:p>
            <a:pPr marL="0" indent="0">
              <a:lnSpc>
                <a:spcPct val="160000"/>
              </a:lnSpc>
              <a:spcBef>
                <a:spcPts val="400"/>
              </a:spcBef>
              <a:spcAft>
                <a:spcPts val="0"/>
              </a:spcAft>
              <a:buNone/>
            </a:pPr>
            <a:r>
              <a:rPr lang="en-US" sz="2400" dirty="0"/>
              <a:t>Guaranteed back pay in a shutdown</a:t>
            </a:r>
          </a:p>
          <a:p>
            <a:pPr marL="0" indent="0">
              <a:lnSpc>
                <a:spcPct val="160000"/>
              </a:lnSpc>
              <a:spcBef>
                <a:spcPts val="400"/>
              </a:spcBef>
              <a:spcAft>
                <a:spcPts val="0"/>
              </a:spcAft>
              <a:buNone/>
            </a:pPr>
            <a:r>
              <a:rPr lang="en-US" sz="2400" dirty="0"/>
              <a:t>Millions in back pay</a:t>
            </a:r>
          </a:p>
          <a:p>
            <a:pPr marL="0" indent="0">
              <a:lnSpc>
                <a:spcPct val="160000"/>
              </a:lnSpc>
              <a:spcBef>
                <a:spcPts val="400"/>
              </a:spcBef>
              <a:spcAft>
                <a:spcPts val="0"/>
              </a:spcAft>
              <a:buNone/>
            </a:pPr>
            <a:r>
              <a:rPr lang="en-US" sz="2400" dirty="0"/>
              <a:t>Childcare Subsidy Program</a:t>
            </a:r>
            <a:br>
              <a:rPr lang="en-US" dirty="0"/>
            </a:br>
            <a:br>
              <a:rPr lang="en-US" dirty="0"/>
            </a:br>
            <a:endParaRPr lang="en-US" dirty="0"/>
          </a:p>
        </p:txBody>
      </p:sp>
      <p:sp>
        <p:nvSpPr>
          <p:cNvPr id="4" name="Content Placeholder 3">
            <a:extLst>
              <a:ext uri="{FF2B5EF4-FFF2-40B4-BE49-F238E27FC236}">
                <a16:creationId xmlns:a16="http://schemas.microsoft.com/office/drawing/2014/main" id="{38F70DE2-290F-4D05-B597-21130BC30F61}"/>
              </a:ext>
            </a:extLst>
          </p:cNvPr>
          <p:cNvSpPr>
            <a:spLocks noGrp="1"/>
          </p:cNvSpPr>
          <p:nvPr>
            <p:ph sz="half" idx="2"/>
          </p:nvPr>
        </p:nvSpPr>
        <p:spPr>
          <a:xfrm>
            <a:off x="6322601" y="1439419"/>
            <a:ext cx="5181600" cy="4351338"/>
          </a:xfrm>
        </p:spPr>
        <p:txBody>
          <a:bodyPr>
            <a:noAutofit/>
          </a:bodyPr>
          <a:lstStyle/>
          <a:p>
            <a:pPr marL="0" indent="0">
              <a:lnSpc>
                <a:spcPct val="150000"/>
              </a:lnSpc>
              <a:spcBef>
                <a:spcPts val="400"/>
              </a:spcBef>
              <a:spcAft>
                <a:spcPts val="0"/>
              </a:spcAft>
              <a:buNone/>
            </a:pPr>
            <a:r>
              <a:rPr lang="en-US" sz="2400" dirty="0"/>
              <a:t>Higher overtime rates</a:t>
            </a:r>
          </a:p>
          <a:p>
            <a:pPr marL="0" indent="0">
              <a:lnSpc>
                <a:spcPct val="150000"/>
              </a:lnSpc>
              <a:spcBef>
                <a:spcPts val="400"/>
              </a:spcBef>
              <a:spcAft>
                <a:spcPts val="0"/>
              </a:spcAft>
              <a:buNone/>
            </a:pPr>
            <a:r>
              <a:rPr lang="en-US" sz="2400" dirty="0"/>
              <a:t>Flexible spending accounts</a:t>
            </a:r>
          </a:p>
          <a:p>
            <a:pPr marL="0" indent="0">
              <a:lnSpc>
                <a:spcPct val="150000"/>
              </a:lnSpc>
              <a:spcBef>
                <a:spcPts val="400"/>
              </a:spcBef>
              <a:spcAft>
                <a:spcPts val="0"/>
              </a:spcAft>
              <a:buNone/>
            </a:pPr>
            <a:r>
              <a:rPr lang="en-US" sz="2400" dirty="0"/>
              <a:t>New locality pay areas</a:t>
            </a:r>
          </a:p>
          <a:p>
            <a:pPr marL="0" indent="0">
              <a:lnSpc>
                <a:spcPct val="150000"/>
              </a:lnSpc>
              <a:spcBef>
                <a:spcPts val="400"/>
              </a:spcBef>
              <a:spcAft>
                <a:spcPts val="0"/>
              </a:spcAft>
              <a:buNone/>
            </a:pPr>
            <a:r>
              <a:rPr lang="en-US" sz="2400" dirty="0"/>
              <a:t>FERS sick leave credit</a:t>
            </a:r>
          </a:p>
          <a:p>
            <a:pPr marL="0" indent="0">
              <a:lnSpc>
                <a:spcPct val="150000"/>
              </a:lnSpc>
              <a:spcBef>
                <a:spcPts val="400"/>
              </a:spcBef>
              <a:spcAft>
                <a:spcPts val="0"/>
              </a:spcAft>
              <a:buNone/>
            </a:pPr>
            <a:r>
              <a:rPr lang="en-US" sz="2400" dirty="0"/>
              <a:t>Improvements to the Thrift Savings Plan</a:t>
            </a:r>
          </a:p>
          <a:p>
            <a:pPr marL="0" indent="0">
              <a:lnSpc>
                <a:spcPct val="150000"/>
              </a:lnSpc>
              <a:spcBef>
                <a:spcPts val="400"/>
              </a:spcBef>
              <a:spcAft>
                <a:spcPts val="0"/>
              </a:spcAft>
              <a:buNone/>
            </a:pPr>
            <a:r>
              <a:rPr lang="en-US" sz="2400" dirty="0"/>
              <a:t>Expanding political action</a:t>
            </a:r>
          </a:p>
        </p:txBody>
      </p:sp>
    </p:spTree>
    <p:extLst>
      <p:ext uri="{BB962C8B-B14F-4D97-AF65-F5344CB8AC3E}">
        <p14:creationId xmlns:p14="http://schemas.microsoft.com/office/powerpoint/2010/main" val="4655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44" dur="500"/>
                                        <p:tgtEl>
                                          <p:spTgt spid="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p:tgtEl>
                                          <p:spTgt spid="4">
                                            <p:txEl>
                                              <p:pRg st="1" end="1"/>
                                            </p:txEl>
                                          </p:spTgt>
                                        </p:tgtEl>
                                        <p:attrNameLst>
                                          <p:attrName>ppt_x</p:attrName>
                                        </p:attrNameLst>
                                      </p:cBhvr>
                                      <p:tavLst>
                                        <p:tav tm="0">
                                          <p:val>
                                            <p:strVal val="#ppt_x-#ppt_w*1.125000"/>
                                          </p:val>
                                        </p:tav>
                                        <p:tav tm="100000">
                                          <p:val>
                                            <p:strVal val="#ppt_x"/>
                                          </p:val>
                                        </p:tav>
                                      </p:tavLst>
                                    </p:anim>
                                    <p:animEffect transition="in" filter="wipe(right)">
                                      <p:cBhvr>
                                        <p:cTn id="50" dur="500"/>
                                        <p:tgtEl>
                                          <p:spTgt spid="4">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8" fill="hold" grpId="0"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p:tgtEl>
                                          <p:spTgt spid="4">
                                            <p:txEl>
                                              <p:pRg st="2" end="2"/>
                                            </p:txEl>
                                          </p:spTgt>
                                        </p:tgtEl>
                                        <p:attrNameLst>
                                          <p:attrName>ppt_x</p:attrName>
                                        </p:attrNameLst>
                                      </p:cBhvr>
                                      <p:tavLst>
                                        <p:tav tm="0">
                                          <p:val>
                                            <p:strVal val="#ppt_x-#ppt_w*1.125000"/>
                                          </p:val>
                                        </p:tav>
                                        <p:tav tm="100000">
                                          <p:val>
                                            <p:strVal val="#ppt_x"/>
                                          </p:val>
                                        </p:tav>
                                      </p:tavLst>
                                    </p:anim>
                                    <p:animEffect transition="in" filter="wipe(right)">
                                      <p:cBhvr>
                                        <p:cTn id="56" dur="500"/>
                                        <p:tgtEl>
                                          <p:spTgt spid="4">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8"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 calcmode="lin" valueType="num">
                                      <p:cBhvr additive="base">
                                        <p:cTn id="61" dur="500"/>
                                        <p:tgtEl>
                                          <p:spTgt spid="4">
                                            <p:txEl>
                                              <p:pRg st="3" end="3"/>
                                            </p:txEl>
                                          </p:spTgt>
                                        </p:tgtEl>
                                        <p:attrNameLst>
                                          <p:attrName>ppt_x</p:attrName>
                                        </p:attrNameLst>
                                      </p:cBhvr>
                                      <p:tavLst>
                                        <p:tav tm="0">
                                          <p:val>
                                            <p:strVal val="#ppt_x-#ppt_w*1.125000"/>
                                          </p:val>
                                        </p:tav>
                                        <p:tav tm="100000">
                                          <p:val>
                                            <p:strVal val="#ppt_x"/>
                                          </p:val>
                                        </p:tav>
                                      </p:tavLst>
                                    </p:anim>
                                    <p:animEffect transition="in" filter="wipe(right)">
                                      <p:cBhvr>
                                        <p:cTn id="62" dur="500"/>
                                        <p:tgtEl>
                                          <p:spTgt spid="4">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8"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 calcmode="lin" valueType="num">
                                      <p:cBhvr additive="base">
                                        <p:cTn id="67" dur="500"/>
                                        <p:tgtEl>
                                          <p:spTgt spid="4">
                                            <p:txEl>
                                              <p:pRg st="4" end="4"/>
                                            </p:txEl>
                                          </p:spTgt>
                                        </p:tgtEl>
                                        <p:attrNameLst>
                                          <p:attrName>ppt_x</p:attrName>
                                        </p:attrNameLst>
                                      </p:cBhvr>
                                      <p:tavLst>
                                        <p:tav tm="0">
                                          <p:val>
                                            <p:strVal val="#ppt_x-#ppt_w*1.125000"/>
                                          </p:val>
                                        </p:tav>
                                        <p:tav tm="100000">
                                          <p:val>
                                            <p:strVal val="#ppt_x"/>
                                          </p:val>
                                        </p:tav>
                                      </p:tavLst>
                                    </p:anim>
                                    <p:animEffect transition="in" filter="wipe(right)">
                                      <p:cBhvr>
                                        <p:cTn id="68" dur="500"/>
                                        <p:tgtEl>
                                          <p:spTgt spid="4">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8" fill="hold" grpId="0" nodeType="click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 calcmode="lin" valueType="num">
                                      <p:cBhvr additive="base">
                                        <p:cTn id="73" dur="500"/>
                                        <p:tgtEl>
                                          <p:spTgt spid="4">
                                            <p:txEl>
                                              <p:pRg st="5" end="5"/>
                                            </p:txEl>
                                          </p:spTgt>
                                        </p:tgtEl>
                                        <p:attrNameLst>
                                          <p:attrName>ppt_x</p:attrName>
                                        </p:attrNameLst>
                                      </p:cBhvr>
                                      <p:tavLst>
                                        <p:tav tm="0">
                                          <p:val>
                                            <p:strVal val="#ppt_x-#ppt_w*1.125000"/>
                                          </p:val>
                                        </p:tav>
                                        <p:tav tm="100000">
                                          <p:val>
                                            <p:strVal val="#ppt_x"/>
                                          </p:val>
                                        </p:tav>
                                      </p:tavLst>
                                    </p:anim>
                                    <p:animEffect transition="in" filter="wipe(right)">
                                      <p:cBhvr>
                                        <p:cTn id="7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753A-BDAD-7245-8948-9DDFC5F91E9A}"/>
              </a:ext>
            </a:extLst>
          </p:cNvPr>
          <p:cNvSpPr>
            <a:spLocks noGrp="1"/>
          </p:cNvSpPr>
          <p:nvPr>
            <p:ph type="ctrTitle"/>
          </p:nvPr>
        </p:nvSpPr>
        <p:spPr>
          <a:xfrm>
            <a:off x="1216325" y="2832258"/>
            <a:ext cx="10110157" cy="1193483"/>
          </a:xfrm>
        </p:spPr>
        <p:txBody>
          <a:bodyPr>
            <a:normAutofit fontScale="90000"/>
          </a:bodyPr>
          <a:lstStyle/>
          <a:p>
            <a:r>
              <a:rPr lang="en-US" sz="8000" dirty="0"/>
              <a:t>We Need </a:t>
            </a:r>
            <a:r>
              <a:rPr lang="en-US" sz="8000" dirty="0">
                <a:solidFill>
                  <a:srgbClr val="FFC000"/>
                </a:solidFill>
              </a:rPr>
              <a:t>You</a:t>
            </a:r>
            <a:r>
              <a:rPr lang="en-US" sz="8000" dirty="0"/>
              <a:t>!</a:t>
            </a:r>
          </a:p>
        </p:txBody>
      </p:sp>
    </p:spTree>
    <p:extLst>
      <p:ext uri="{BB962C8B-B14F-4D97-AF65-F5344CB8AC3E}">
        <p14:creationId xmlns:p14="http://schemas.microsoft.com/office/powerpoint/2010/main" val="35086036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E753A-BDAD-7245-8948-9DDFC5F91E9A}"/>
              </a:ext>
            </a:extLst>
          </p:cNvPr>
          <p:cNvSpPr>
            <a:spLocks noGrp="1"/>
          </p:cNvSpPr>
          <p:nvPr>
            <p:ph type="ctrTitle"/>
          </p:nvPr>
        </p:nvSpPr>
        <p:spPr>
          <a:xfrm>
            <a:off x="1524000" y="1048048"/>
            <a:ext cx="9144000" cy="4285952"/>
          </a:xfrm>
        </p:spPr>
        <p:txBody>
          <a:bodyPr>
            <a:normAutofit fontScale="90000"/>
          </a:bodyPr>
          <a:lstStyle/>
          <a:p>
            <a:r>
              <a:rPr lang="en-US" sz="6600" dirty="0"/>
              <a:t>Join </a:t>
            </a:r>
            <a:r>
              <a:rPr lang="en-US" sz="6600" b="1" dirty="0">
                <a:latin typeface="Times" pitchFamily="2" charset="0"/>
              </a:rPr>
              <a:t>NTEU</a:t>
            </a:r>
            <a:r>
              <a:rPr lang="en-US" sz="6600" dirty="0"/>
              <a:t> Today!</a:t>
            </a:r>
            <a:br>
              <a:rPr lang="en-US" dirty="0"/>
            </a:br>
            <a:br>
              <a:rPr lang="en-US" dirty="0"/>
            </a:br>
            <a:r>
              <a:rPr lang="en-US" sz="3200" dirty="0">
                <a:solidFill>
                  <a:srgbClr val="FFC000"/>
                </a:solidFill>
              </a:rPr>
              <a:t>Together, we are building a stronger future </a:t>
            </a:r>
            <a:br>
              <a:rPr lang="en-US" sz="3200" dirty="0">
                <a:solidFill>
                  <a:srgbClr val="FFC000"/>
                </a:solidFill>
              </a:rPr>
            </a:br>
            <a:r>
              <a:rPr lang="en-US" sz="3200" dirty="0">
                <a:solidFill>
                  <a:srgbClr val="FFC000"/>
                </a:solidFill>
              </a:rPr>
              <a:t>for you, your agency and our country.</a:t>
            </a:r>
            <a:br>
              <a:rPr lang="en-US" sz="3200" dirty="0">
                <a:solidFill>
                  <a:srgbClr val="FFC000"/>
                </a:solidFill>
              </a:rPr>
            </a:br>
            <a:br>
              <a:rPr lang="en-US" sz="3200" dirty="0">
                <a:solidFill>
                  <a:srgbClr val="FFC000"/>
                </a:solidFill>
              </a:rPr>
            </a:br>
            <a:r>
              <a:rPr lang="en-US" sz="3200" dirty="0">
                <a:solidFill>
                  <a:srgbClr val="FFC000"/>
                </a:solidFill>
              </a:rPr>
              <a:t>NTEU.org/Join</a:t>
            </a:r>
            <a:r>
              <a:rPr lang="en-US" sz="3200" dirty="0">
                <a:solidFill>
                  <a:srgbClr val="FFC000"/>
                </a:solidFill>
                <a:effectLst/>
              </a:rPr>
              <a:t> </a:t>
            </a:r>
            <a:br>
              <a:rPr lang="en-US" sz="3200" dirty="0">
                <a:solidFill>
                  <a:srgbClr val="FFC000"/>
                </a:solidFill>
                <a:effectLst/>
              </a:rPr>
            </a:br>
            <a:endParaRPr lang="en-US" dirty="0">
              <a:solidFill>
                <a:srgbClr val="FFC000"/>
              </a:solidFill>
            </a:endParaRPr>
          </a:p>
        </p:txBody>
      </p:sp>
    </p:spTree>
    <p:extLst>
      <p:ext uri="{BB962C8B-B14F-4D97-AF65-F5344CB8AC3E}">
        <p14:creationId xmlns:p14="http://schemas.microsoft.com/office/powerpoint/2010/main" val="1052640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803B-823D-4395-A271-C70524EE797E}"/>
              </a:ext>
            </a:extLst>
          </p:cNvPr>
          <p:cNvSpPr>
            <a:spLocks noGrp="1"/>
          </p:cNvSpPr>
          <p:nvPr>
            <p:ph type="title"/>
          </p:nvPr>
        </p:nvSpPr>
        <p:spPr>
          <a:xfrm>
            <a:off x="838200" y="365125"/>
            <a:ext cx="10515600" cy="701675"/>
          </a:xfrm>
        </p:spPr>
        <p:txBody>
          <a:bodyPr>
            <a:normAutofit/>
          </a:bodyPr>
          <a:lstStyle/>
          <a:p>
            <a:pPr algn="ctr"/>
            <a:r>
              <a:rPr lang="en-US" sz="4000" dirty="0"/>
              <a:t>NTEU Approximate Biweekly Dues Chart 2022</a:t>
            </a:r>
          </a:p>
        </p:txBody>
      </p:sp>
      <p:pic>
        <p:nvPicPr>
          <p:cNvPr id="11" name="Content Placeholder 10">
            <a:extLst>
              <a:ext uri="{FF2B5EF4-FFF2-40B4-BE49-F238E27FC236}">
                <a16:creationId xmlns:a16="http://schemas.microsoft.com/office/drawing/2014/main" id="{81D3623A-89E9-44DD-85D8-9090FF1E110F}"/>
              </a:ext>
            </a:extLst>
          </p:cNvPr>
          <p:cNvPicPr>
            <a:picLocks noGrp="1" noChangeAspect="1"/>
          </p:cNvPicPr>
          <p:nvPr>
            <p:ph idx="1"/>
          </p:nvPr>
        </p:nvPicPr>
        <p:blipFill>
          <a:blip r:embed="rId3"/>
          <a:stretch>
            <a:fillRect/>
          </a:stretch>
        </p:blipFill>
        <p:spPr>
          <a:xfrm>
            <a:off x="447448" y="1188721"/>
            <a:ext cx="11246712" cy="5236014"/>
          </a:xfrm>
        </p:spPr>
      </p:pic>
    </p:spTree>
    <p:extLst>
      <p:ext uri="{BB962C8B-B14F-4D97-AF65-F5344CB8AC3E}">
        <p14:creationId xmlns:p14="http://schemas.microsoft.com/office/powerpoint/2010/main" val="4155445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D8D8A2-FA3A-6845-A4F0-310B971D3DFF}"/>
              </a:ext>
            </a:extLst>
          </p:cNvPr>
          <p:cNvSpPr>
            <a:spLocks noGrp="1"/>
          </p:cNvSpPr>
          <p:nvPr>
            <p:ph type="title"/>
          </p:nvPr>
        </p:nvSpPr>
        <p:spPr>
          <a:xfrm>
            <a:off x="1747790" y="4283001"/>
            <a:ext cx="8696418" cy="1325563"/>
          </a:xfrm>
        </p:spPr>
        <p:txBody>
          <a:bodyPr>
            <a:noAutofit/>
          </a:bodyPr>
          <a:lstStyle/>
          <a:p>
            <a:pPr algn="ctr"/>
            <a:r>
              <a:rPr lang="en-US" sz="2400" dirty="0">
                <a:solidFill>
                  <a:srgbClr val="FFC000"/>
                </a:solidFill>
              </a:rPr>
              <a:t>MISSION: To organize federal employees to work together to ensure that every federal employee is treated with dignity and respect.</a:t>
            </a:r>
          </a:p>
        </p:txBody>
      </p:sp>
      <p:pic>
        <p:nvPicPr>
          <p:cNvPr id="6" name="Picture 5">
            <a:extLst>
              <a:ext uri="{FF2B5EF4-FFF2-40B4-BE49-F238E27FC236}">
                <a16:creationId xmlns:a16="http://schemas.microsoft.com/office/drawing/2014/main" id="{84B9321D-2B39-D742-A605-F6003985EF84}"/>
              </a:ext>
            </a:extLst>
          </p:cNvPr>
          <p:cNvPicPr>
            <a:picLocks noChangeAspect="1"/>
          </p:cNvPicPr>
          <p:nvPr/>
        </p:nvPicPr>
        <p:blipFill>
          <a:blip r:embed="rId3"/>
          <a:stretch>
            <a:fillRect/>
          </a:stretch>
        </p:blipFill>
        <p:spPr>
          <a:xfrm>
            <a:off x="3090582" y="1261691"/>
            <a:ext cx="6010835" cy="2284778"/>
          </a:xfrm>
          <a:prstGeom prst="rect">
            <a:avLst/>
          </a:prstGeom>
        </p:spPr>
      </p:pic>
    </p:spTree>
    <p:extLst>
      <p:ext uri="{BB962C8B-B14F-4D97-AF65-F5344CB8AC3E}">
        <p14:creationId xmlns:p14="http://schemas.microsoft.com/office/powerpoint/2010/main" val="3644608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3DACE-DEDD-414F-8E95-A375EC18A13D}"/>
              </a:ext>
            </a:extLst>
          </p:cNvPr>
          <p:cNvSpPr>
            <a:spLocks noGrp="1"/>
          </p:cNvSpPr>
          <p:nvPr>
            <p:ph type="title"/>
          </p:nvPr>
        </p:nvSpPr>
        <p:spPr>
          <a:xfrm>
            <a:off x="838200" y="5192328"/>
            <a:ext cx="10515600" cy="1325563"/>
          </a:xfrm>
        </p:spPr>
        <p:txBody>
          <a:bodyPr/>
          <a:lstStyle/>
          <a:p>
            <a:pPr algn="ctr"/>
            <a:r>
              <a:rPr lang="en-US" dirty="0"/>
              <a:t>NATIONAL TREASURY EMPLOYEES UNION</a:t>
            </a:r>
          </a:p>
        </p:txBody>
      </p:sp>
      <p:sp>
        <p:nvSpPr>
          <p:cNvPr id="3" name="Content Placeholder 2">
            <a:extLst>
              <a:ext uri="{FF2B5EF4-FFF2-40B4-BE49-F238E27FC236}">
                <a16:creationId xmlns:a16="http://schemas.microsoft.com/office/drawing/2014/main" id="{F8AE459D-C657-484E-8338-8E045E1A2F1D}"/>
              </a:ext>
            </a:extLst>
          </p:cNvPr>
          <p:cNvSpPr>
            <a:spLocks noGrp="1"/>
          </p:cNvSpPr>
          <p:nvPr>
            <p:ph idx="1"/>
          </p:nvPr>
        </p:nvSpPr>
        <p:spPr>
          <a:xfrm>
            <a:off x="838200" y="500062"/>
            <a:ext cx="10515600" cy="502828"/>
          </a:xfrm>
        </p:spPr>
        <p:txBody>
          <a:bodyPr/>
          <a:lstStyle/>
          <a:p>
            <a:r>
              <a:rPr lang="en-US" dirty="0"/>
              <a:t>PRESENTERS:</a:t>
            </a:r>
          </a:p>
        </p:txBody>
      </p:sp>
      <p:sp>
        <p:nvSpPr>
          <p:cNvPr id="4" name="Rectangle 3">
            <a:extLst>
              <a:ext uri="{FF2B5EF4-FFF2-40B4-BE49-F238E27FC236}">
                <a16:creationId xmlns:a16="http://schemas.microsoft.com/office/drawing/2014/main" id="{BC8B7EBD-E148-A347-8542-ADBF0A4F94DB}"/>
              </a:ext>
            </a:extLst>
          </p:cNvPr>
          <p:cNvSpPr/>
          <p:nvPr/>
        </p:nvSpPr>
        <p:spPr>
          <a:xfrm>
            <a:off x="693410" y="1003786"/>
            <a:ext cx="10515600" cy="41885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a:p>
            <a:pPr algn="ct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68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A57C101-186C-9543-B442-6A62EBA108CA}"/>
              </a:ext>
            </a:extLst>
          </p:cNvPr>
          <p:cNvSpPr/>
          <p:nvPr/>
        </p:nvSpPr>
        <p:spPr>
          <a:xfrm>
            <a:off x="2779986" y="112986"/>
            <a:ext cx="6342993" cy="6632028"/>
          </a:xfrm>
          <a:custGeom>
            <a:avLst/>
            <a:gdLst>
              <a:gd name="connsiteX0" fmla="*/ 0 w 6342993"/>
              <a:gd name="connsiteY0" fmla="*/ 3316014 h 6632028"/>
              <a:gd name="connsiteX1" fmla="*/ 3171497 w 6342993"/>
              <a:gd name="connsiteY1" fmla="*/ 0 h 6632028"/>
              <a:gd name="connsiteX2" fmla="*/ 6342994 w 6342993"/>
              <a:gd name="connsiteY2" fmla="*/ 3316014 h 6632028"/>
              <a:gd name="connsiteX3" fmla="*/ 3171497 w 6342993"/>
              <a:gd name="connsiteY3" fmla="*/ 6632028 h 6632028"/>
              <a:gd name="connsiteX4" fmla="*/ 0 w 6342993"/>
              <a:gd name="connsiteY4" fmla="*/ 3316014 h 6632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2993" h="6632028" extrusionOk="0">
                <a:moveTo>
                  <a:pt x="0" y="3316014"/>
                </a:moveTo>
                <a:cubicBezTo>
                  <a:pt x="-426235" y="1221719"/>
                  <a:pt x="1294453" y="47093"/>
                  <a:pt x="3171497" y="0"/>
                </a:cubicBezTo>
                <a:cubicBezTo>
                  <a:pt x="5145235" y="46772"/>
                  <a:pt x="6076188" y="1493114"/>
                  <a:pt x="6342994" y="3316014"/>
                </a:cubicBezTo>
                <a:cubicBezTo>
                  <a:pt x="6229342" y="5258385"/>
                  <a:pt x="4909369" y="6707736"/>
                  <a:pt x="3171497" y="6632028"/>
                </a:cubicBezTo>
                <a:cubicBezTo>
                  <a:pt x="1031239" y="6419367"/>
                  <a:pt x="312505" y="5296715"/>
                  <a:pt x="0" y="3316014"/>
                </a:cubicBezTo>
                <a:close/>
              </a:path>
            </a:pathLst>
          </a:custGeom>
          <a:noFill/>
          <a:ln w="38100">
            <a:no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BB812-5BCF-1E40-9236-786C988E321A}"/>
              </a:ext>
            </a:extLst>
          </p:cNvPr>
          <p:cNvSpPr>
            <a:spLocks noGrp="1"/>
          </p:cNvSpPr>
          <p:nvPr>
            <p:ph type="title"/>
          </p:nvPr>
        </p:nvSpPr>
        <p:spPr>
          <a:xfrm>
            <a:off x="2823458" y="2268619"/>
            <a:ext cx="6342992" cy="3152453"/>
          </a:xfrm>
          <a:noFill/>
        </p:spPr>
        <p:txBody>
          <a:bodyPr>
            <a:normAutofit/>
          </a:bodyPr>
          <a:lstStyle/>
          <a:p>
            <a:pPr algn="ctr"/>
            <a:r>
              <a:rPr lang="en-US" sz="7200" dirty="0">
                <a:solidFill>
                  <a:srgbClr val="FFC000"/>
                </a:solidFill>
              </a:rPr>
              <a:t>what exactly</a:t>
            </a:r>
            <a:br>
              <a:rPr lang="en-US" sz="7200" dirty="0">
                <a:solidFill>
                  <a:srgbClr val="FFC000"/>
                </a:solidFill>
              </a:rPr>
            </a:br>
            <a:r>
              <a:rPr lang="en-US" sz="7200" dirty="0">
                <a:solidFill>
                  <a:srgbClr val="FFC000"/>
                </a:solidFill>
              </a:rPr>
              <a:t>is </a:t>
            </a:r>
            <a:r>
              <a:rPr lang="en-US" sz="7200" b="1" dirty="0">
                <a:latin typeface="Times" pitchFamily="2" charset="0"/>
              </a:rPr>
              <a:t>NTEU</a:t>
            </a:r>
            <a:r>
              <a:rPr lang="en-US" sz="7200" dirty="0">
                <a:solidFill>
                  <a:srgbClr val="FFC000"/>
                </a:solidFill>
              </a:rPr>
              <a:t>?</a:t>
            </a:r>
            <a:r>
              <a:rPr lang="en-US" sz="7200" dirty="0">
                <a:solidFill>
                  <a:schemeClr val="tx1"/>
                </a:solidFill>
                <a:effectLst/>
              </a:rPr>
              <a:t> </a:t>
            </a:r>
            <a:endParaRPr lang="en-US" sz="7200" dirty="0">
              <a:solidFill>
                <a:schemeClr val="tx1"/>
              </a:solidFill>
            </a:endParaRPr>
          </a:p>
        </p:txBody>
      </p:sp>
      <p:sp>
        <p:nvSpPr>
          <p:cNvPr id="3" name="Rectangle 2">
            <a:extLst>
              <a:ext uri="{FF2B5EF4-FFF2-40B4-BE49-F238E27FC236}">
                <a16:creationId xmlns:a16="http://schemas.microsoft.com/office/drawing/2014/main" id="{69061A0B-F854-0248-B42B-FE106FF7664E}"/>
              </a:ext>
            </a:extLst>
          </p:cNvPr>
          <p:cNvSpPr/>
          <p:nvPr/>
        </p:nvSpPr>
        <p:spPr>
          <a:xfrm>
            <a:off x="3318565" y="1160623"/>
            <a:ext cx="5891356" cy="1107996"/>
          </a:xfrm>
          <a:prstGeom prst="rect">
            <a:avLst/>
          </a:prstGeom>
        </p:spPr>
        <p:txBody>
          <a:bodyPr wrap="none">
            <a:spAutoFit/>
          </a:bodyPr>
          <a:lstStyle/>
          <a:p>
            <a:r>
              <a:rPr lang="en-US" sz="6600" dirty="0">
                <a:solidFill>
                  <a:srgbClr val="FFC000"/>
                </a:solidFill>
                <a:latin typeface="Minion Pro" panose="02040503050306020203" pitchFamily="18" charset="0"/>
              </a:rPr>
              <a:t>Wait a minute…</a:t>
            </a:r>
            <a:endParaRPr lang="en-US" sz="6600" dirty="0">
              <a:latin typeface="Minion Pro" panose="02040503050306020203" pitchFamily="18" charset="0"/>
            </a:endParaRPr>
          </a:p>
        </p:txBody>
      </p:sp>
    </p:spTree>
    <p:extLst>
      <p:ext uri="{BB962C8B-B14F-4D97-AF65-F5344CB8AC3E}">
        <p14:creationId xmlns:p14="http://schemas.microsoft.com/office/powerpoint/2010/main" val="15912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C623689-6928-D742-85EB-1E2494FDBABE}"/>
              </a:ext>
            </a:extLst>
          </p:cNvPr>
          <p:cNvGrpSpPr/>
          <p:nvPr/>
        </p:nvGrpSpPr>
        <p:grpSpPr>
          <a:xfrm>
            <a:off x="3631637" y="2382530"/>
            <a:ext cx="4653296" cy="1337823"/>
            <a:chOff x="3631637" y="2364602"/>
            <a:chExt cx="4653296" cy="1337823"/>
          </a:xfrm>
          <a:solidFill>
            <a:srgbClr val="00B0F0"/>
          </a:solidFill>
        </p:grpSpPr>
        <p:sp>
          <p:nvSpPr>
            <p:cNvPr id="10" name="Snip Same Side Corner Rectangle 9">
              <a:extLst>
                <a:ext uri="{FF2B5EF4-FFF2-40B4-BE49-F238E27FC236}">
                  <a16:creationId xmlns:a16="http://schemas.microsoft.com/office/drawing/2014/main" id="{120B2CB9-A797-364D-9ED1-E975F69BDA8E}"/>
                </a:ext>
              </a:extLst>
            </p:cNvPr>
            <p:cNvSpPr/>
            <p:nvPr/>
          </p:nvSpPr>
          <p:spPr>
            <a:xfrm>
              <a:off x="3631637" y="2364602"/>
              <a:ext cx="4653296" cy="1337823"/>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A2DF20-FB64-1947-B305-2576B9CF3959}"/>
                </a:ext>
              </a:extLst>
            </p:cNvPr>
            <p:cNvSpPr txBox="1"/>
            <p:nvPr/>
          </p:nvSpPr>
          <p:spPr>
            <a:xfrm>
              <a:off x="4017643" y="2421709"/>
              <a:ext cx="3881284" cy="923330"/>
            </a:xfrm>
            <a:prstGeom prst="rect">
              <a:avLst/>
            </a:prstGeom>
            <a:grpFill/>
          </p:spPr>
          <p:txBody>
            <a:bodyPr wrap="square" rtlCol="0">
              <a:spAutoFit/>
            </a:bodyPr>
            <a:lstStyle/>
            <a:p>
              <a:pPr algn="ctr"/>
              <a:r>
                <a:rPr lang="en-US" sz="5400" b="1" dirty="0">
                  <a:solidFill>
                    <a:srgbClr val="002060"/>
                  </a:solidFill>
                  <a:latin typeface="Proxima Nova" panose="02000506030000020004" pitchFamily="2" charset="0"/>
                </a:rPr>
                <a:t>PARTNER</a:t>
              </a:r>
            </a:p>
          </p:txBody>
        </p:sp>
      </p:grpSp>
      <p:sp>
        <p:nvSpPr>
          <p:cNvPr id="2" name="Title 1">
            <a:extLst>
              <a:ext uri="{FF2B5EF4-FFF2-40B4-BE49-F238E27FC236}">
                <a16:creationId xmlns:a16="http://schemas.microsoft.com/office/drawing/2014/main" id="{DC0BB812-5BCF-1E40-9236-786C988E321A}"/>
              </a:ext>
            </a:extLst>
          </p:cNvPr>
          <p:cNvSpPr>
            <a:spLocks noGrp="1"/>
          </p:cNvSpPr>
          <p:nvPr>
            <p:ph type="title"/>
          </p:nvPr>
        </p:nvSpPr>
        <p:spPr>
          <a:xfrm>
            <a:off x="1420905" y="837595"/>
            <a:ext cx="9350189" cy="1565121"/>
          </a:xfrm>
        </p:spPr>
        <p:txBody>
          <a:bodyPr>
            <a:normAutofit/>
          </a:bodyPr>
          <a:lstStyle/>
          <a:p>
            <a:pPr algn="ctr"/>
            <a:r>
              <a:rPr lang="en-US" sz="6000" b="1" dirty="0">
                <a:solidFill>
                  <a:schemeClr val="bg1"/>
                </a:solidFill>
                <a:latin typeface="Times" pitchFamily="2" charset="0"/>
              </a:rPr>
              <a:t>NTEU</a:t>
            </a:r>
            <a:r>
              <a:rPr lang="en-US" sz="6000" dirty="0">
                <a:solidFill>
                  <a:schemeClr val="bg1"/>
                </a:solidFill>
              </a:rPr>
              <a:t> is your…</a:t>
            </a:r>
          </a:p>
        </p:txBody>
      </p:sp>
      <p:grpSp>
        <p:nvGrpSpPr>
          <p:cNvPr id="12" name="Group 11">
            <a:extLst>
              <a:ext uri="{FF2B5EF4-FFF2-40B4-BE49-F238E27FC236}">
                <a16:creationId xmlns:a16="http://schemas.microsoft.com/office/drawing/2014/main" id="{6B919FCA-B334-EC4A-A4B4-B366EDDFE3D4}"/>
              </a:ext>
            </a:extLst>
          </p:cNvPr>
          <p:cNvGrpSpPr/>
          <p:nvPr/>
        </p:nvGrpSpPr>
        <p:grpSpPr>
          <a:xfrm>
            <a:off x="3631637" y="3505341"/>
            <a:ext cx="4653296" cy="1337823"/>
            <a:chOff x="3631637" y="3361907"/>
            <a:chExt cx="4653296" cy="1337823"/>
          </a:xfrm>
          <a:solidFill>
            <a:srgbClr val="FFC000"/>
          </a:solidFill>
        </p:grpSpPr>
        <p:sp>
          <p:nvSpPr>
            <p:cNvPr id="9" name="Snip Same Side Corner Rectangle 8">
              <a:extLst>
                <a:ext uri="{FF2B5EF4-FFF2-40B4-BE49-F238E27FC236}">
                  <a16:creationId xmlns:a16="http://schemas.microsoft.com/office/drawing/2014/main" id="{48B7686D-2AB2-304C-B1AC-3A135EFBF3FF}"/>
                </a:ext>
              </a:extLst>
            </p:cNvPr>
            <p:cNvSpPr/>
            <p:nvPr/>
          </p:nvSpPr>
          <p:spPr>
            <a:xfrm>
              <a:off x="3631637" y="3361907"/>
              <a:ext cx="4653296" cy="1337823"/>
            </a:xfrm>
            <a:prstGeom prst="snip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D21E68D-D56F-EA43-B5B6-9FA7C66F743C}"/>
                </a:ext>
              </a:extLst>
            </p:cNvPr>
            <p:cNvSpPr txBox="1"/>
            <p:nvPr/>
          </p:nvSpPr>
          <p:spPr>
            <a:xfrm>
              <a:off x="3952847" y="3429000"/>
              <a:ext cx="3881284" cy="923330"/>
            </a:xfrm>
            <a:prstGeom prst="rect">
              <a:avLst/>
            </a:prstGeom>
            <a:grpFill/>
            <a:ln>
              <a:noFill/>
            </a:ln>
          </p:spPr>
          <p:txBody>
            <a:bodyPr wrap="square" rtlCol="0">
              <a:spAutoFit/>
            </a:bodyPr>
            <a:lstStyle/>
            <a:p>
              <a:pPr algn="ctr"/>
              <a:r>
                <a:rPr lang="en-US" sz="5400" b="1" dirty="0">
                  <a:solidFill>
                    <a:srgbClr val="002060"/>
                  </a:solidFill>
                  <a:latin typeface="Proxima Nova" panose="02000506030000020004" pitchFamily="2" charset="0"/>
                </a:rPr>
                <a:t>VOICE</a:t>
              </a:r>
            </a:p>
          </p:txBody>
        </p:sp>
      </p:grpSp>
      <p:grpSp>
        <p:nvGrpSpPr>
          <p:cNvPr id="13" name="Group 12">
            <a:extLst>
              <a:ext uri="{FF2B5EF4-FFF2-40B4-BE49-F238E27FC236}">
                <a16:creationId xmlns:a16="http://schemas.microsoft.com/office/drawing/2014/main" id="{70A2AE98-9B08-6F4C-8CE9-414D633AF005}"/>
              </a:ext>
            </a:extLst>
          </p:cNvPr>
          <p:cNvGrpSpPr/>
          <p:nvPr/>
        </p:nvGrpSpPr>
        <p:grpSpPr>
          <a:xfrm>
            <a:off x="3631637" y="4607966"/>
            <a:ext cx="4653296" cy="1337823"/>
            <a:chOff x="3631637" y="4285237"/>
            <a:chExt cx="4653296" cy="1337823"/>
          </a:xfrm>
          <a:solidFill>
            <a:schemeClr val="accent1">
              <a:lumMod val="20000"/>
              <a:lumOff val="80000"/>
            </a:schemeClr>
          </a:solidFill>
        </p:grpSpPr>
        <p:sp>
          <p:nvSpPr>
            <p:cNvPr id="8" name="Snip Same Side Corner Rectangle 7">
              <a:extLst>
                <a:ext uri="{FF2B5EF4-FFF2-40B4-BE49-F238E27FC236}">
                  <a16:creationId xmlns:a16="http://schemas.microsoft.com/office/drawing/2014/main" id="{3A27C36B-CDC2-464B-AAFD-1E2C4B8A7520}"/>
                </a:ext>
              </a:extLst>
            </p:cNvPr>
            <p:cNvSpPr/>
            <p:nvPr/>
          </p:nvSpPr>
          <p:spPr>
            <a:xfrm>
              <a:off x="3631637" y="4285237"/>
              <a:ext cx="4653296" cy="1337823"/>
            </a:xfrm>
            <a:prstGeom prst="snip2Same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02DE9A-759A-1A46-889B-EDE051A85F96}"/>
                </a:ext>
              </a:extLst>
            </p:cNvPr>
            <p:cNvSpPr txBox="1"/>
            <p:nvPr/>
          </p:nvSpPr>
          <p:spPr>
            <a:xfrm>
              <a:off x="3952847" y="4492483"/>
              <a:ext cx="4010876" cy="923330"/>
            </a:xfrm>
            <a:prstGeom prst="rect">
              <a:avLst/>
            </a:prstGeom>
            <a:grpFill/>
          </p:spPr>
          <p:txBody>
            <a:bodyPr wrap="square" rtlCol="0">
              <a:spAutoFit/>
            </a:bodyPr>
            <a:lstStyle/>
            <a:p>
              <a:pPr algn="ctr"/>
              <a:r>
                <a:rPr lang="en-US" sz="5400" b="1" dirty="0">
                  <a:solidFill>
                    <a:srgbClr val="002060"/>
                  </a:solidFill>
                  <a:latin typeface="Proxima Nova" panose="02000506030000020004" pitchFamily="2" charset="0"/>
                </a:rPr>
                <a:t>ADVOCATE</a:t>
              </a:r>
            </a:p>
          </p:txBody>
        </p:sp>
      </p:grpSp>
    </p:spTree>
    <p:extLst>
      <p:ext uri="{BB962C8B-B14F-4D97-AF65-F5344CB8AC3E}">
        <p14:creationId xmlns:p14="http://schemas.microsoft.com/office/powerpoint/2010/main" val="7827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ppt_h*1.125000"/>
                                          </p:val>
                                        </p:tav>
                                        <p:tav tm="100000">
                                          <p:val>
                                            <p:strVal val="#ppt_y"/>
                                          </p:val>
                                        </p:tav>
                                      </p:tavLst>
                                    </p:anim>
                                    <p:animEffect transition="in" filter="wipe(up)">
                                      <p:cBhvr>
                                        <p:cTn id="14" dur="500"/>
                                        <p:tgtEl>
                                          <p:spTgt spid="13"/>
                                        </p:tgtEl>
                                      </p:cBhvr>
                                    </p:animEffect>
                                  </p:childTnLst>
                                </p:cTn>
                              </p:par>
                            </p:childTnLst>
                          </p:cTn>
                        </p:par>
                        <p:par>
                          <p:cTn id="15" fill="hold">
                            <p:stCondLst>
                              <p:cond delay="1500"/>
                            </p:stCondLst>
                            <p:childTnLst>
                              <p:par>
                                <p:cTn id="16" presetID="1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1000"/>
                                        <p:tgtEl>
                                          <p:spTgt spid="12"/>
                                        </p:tgtEl>
                                        <p:attrNameLst>
                                          <p:attrName>ppt_y</p:attrName>
                                        </p:attrNameLst>
                                      </p:cBhvr>
                                      <p:tavLst>
                                        <p:tav tm="0">
                                          <p:val>
                                            <p:strVal val="#ppt_y+#ppt_h*1.125000"/>
                                          </p:val>
                                        </p:tav>
                                        <p:tav tm="100000">
                                          <p:val>
                                            <p:strVal val="#ppt_y"/>
                                          </p:val>
                                        </p:tav>
                                      </p:tavLst>
                                    </p:anim>
                                    <p:animEffect transition="in" filter="wipe(up)">
                                      <p:cBhvr>
                                        <p:cTn id="19" dur="1000"/>
                                        <p:tgtEl>
                                          <p:spTgt spid="12"/>
                                        </p:tgtEl>
                                      </p:cBhvr>
                                    </p:animEffect>
                                  </p:childTnLst>
                                </p:cTn>
                              </p:par>
                            </p:childTnLst>
                          </p:cTn>
                        </p:par>
                        <p:par>
                          <p:cTn id="20" fill="hold">
                            <p:stCondLst>
                              <p:cond delay="2500"/>
                            </p:stCondLst>
                            <p:childTnLst>
                              <p:par>
                                <p:cTn id="21" presetID="12" presetClass="entr" presetSubtype="4"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p:tgtEl>
                                          <p:spTgt spid="11"/>
                                        </p:tgtEl>
                                        <p:attrNameLst>
                                          <p:attrName>ppt_y</p:attrName>
                                        </p:attrNameLst>
                                      </p:cBhvr>
                                      <p:tavLst>
                                        <p:tav tm="0">
                                          <p:val>
                                            <p:strVal val="#ppt_y+#ppt_h*1.125000"/>
                                          </p:val>
                                        </p:tav>
                                        <p:tav tm="100000">
                                          <p:val>
                                            <p:strVal val="#ppt_y"/>
                                          </p:val>
                                        </p:tav>
                                      </p:tavLst>
                                    </p:anim>
                                    <p:animEffect transition="in" filter="wipe(up)">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024DA-993E-4D68-BB81-EF6870A4E4F4}"/>
              </a:ext>
            </a:extLst>
          </p:cNvPr>
          <p:cNvSpPr>
            <a:spLocks noGrp="1"/>
          </p:cNvSpPr>
          <p:nvPr>
            <p:ph idx="1"/>
          </p:nvPr>
        </p:nvSpPr>
        <p:spPr>
          <a:xfrm>
            <a:off x="551328" y="556586"/>
            <a:ext cx="10515600" cy="1542348"/>
          </a:xfrm>
        </p:spPr>
        <p:txBody>
          <a:bodyPr>
            <a:normAutofit/>
          </a:bodyPr>
          <a:lstStyle/>
          <a:p>
            <a:pPr marL="0" indent="0" algn="ctr">
              <a:buNone/>
            </a:pPr>
            <a:r>
              <a:rPr lang="en-US" sz="8800" b="1" dirty="0">
                <a:latin typeface="Times" pitchFamily="2" charset="0"/>
              </a:rPr>
              <a:t>NTEU</a:t>
            </a:r>
            <a:endParaRPr lang="en-US" sz="8800" dirty="0"/>
          </a:p>
        </p:txBody>
      </p:sp>
      <p:pic>
        <p:nvPicPr>
          <p:cNvPr id="16" name="Picture 15" descr="A picture containing computer, sitting, keyboard, black&#10;&#10;Description automatically generated">
            <a:extLst>
              <a:ext uri="{FF2B5EF4-FFF2-40B4-BE49-F238E27FC236}">
                <a16:creationId xmlns:a16="http://schemas.microsoft.com/office/drawing/2014/main" id="{24920DB6-7FB2-F04C-9F50-19C5380AB5AB}"/>
              </a:ext>
            </a:extLst>
          </p:cNvPr>
          <p:cNvPicPr>
            <a:picLocks noChangeAspect="1"/>
          </p:cNvPicPr>
          <p:nvPr/>
        </p:nvPicPr>
        <p:blipFill>
          <a:blip r:embed="rId2"/>
          <a:stretch>
            <a:fillRect/>
          </a:stretch>
        </p:blipFill>
        <p:spPr>
          <a:xfrm>
            <a:off x="0" y="3228578"/>
            <a:ext cx="12192000" cy="3430915"/>
          </a:xfrm>
          <a:prstGeom prst="rect">
            <a:avLst/>
          </a:prstGeom>
        </p:spPr>
      </p:pic>
      <p:sp>
        <p:nvSpPr>
          <p:cNvPr id="17" name="Rectangle 16">
            <a:extLst>
              <a:ext uri="{FF2B5EF4-FFF2-40B4-BE49-F238E27FC236}">
                <a16:creationId xmlns:a16="http://schemas.microsoft.com/office/drawing/2014/main" id="{88088EC5-EB09-DA45-A13D-BF9CAF643A45}"/>
              </a:ext>
            </a:extLst>
          </p:cNvPr>
          <p:cNvSpPr/>
          <p:nvPr/>
        </p:nvSpPr>
        <p:spPr>
          <a:xfrm>
            <a:off x="2133601" y="1725272"/>
            <a:ext cx="7288307" cy="1200329"/>
          </a:xfrm>
          <a:prstGeom prst="rect">
            <a:avLst/>
          </a:prstGeom>
        </p:spPr>
        <p:txBody>
          <a:bodyPr wrap="square">
            <a:spAutoFit/>
          </a:bodyPr>
          <a:lstStyle/>
          <a:p>
            <a:pPr algn="ctr"/>
            <a:r>
              <a:rPr lang="en-US" sz="3600" dirty="0">
                <a:solidFill>
                  <a:srgbClr val="FFC000"/>
                </a:solidFill>
                <a:latin typeface="Minion Pro" panose="02040503050306020203" pitchFamily="18" charset="0"/>
              </a:rPr>
              <a:t>is the largest independent labor union in the federal government</a:t>
            </a:r>
          </a:p>
        </p:txBody>
      </p:sp>
    </p:spTree>
    <p:extLst>
      <p:ext uri="{BB962C8B-B14F-4D97-AF65-F5344CB8AC3E}">
        <p14:creationId xmlns:p14="http://schemas.microsoft.com/office/powerpoint/2010/main" val="284897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E9ABE1-22B1-134B-BDE2-12726A384F5D}"/>
              </a:ext>
            </a:extLst>
          </p:cNvPr>
          <p:cNvPicPr>
            <a:picLocks noChangeAspect="1"/>
          </p:cNvPicPr>
          <p:nvPr/>
        </p:nvPicPr>
        <p:blipFill>
          <a:blip r:embed="rId2"/>
          <a:stretch>
            <a:fillRect/>
          </a:stretch>
        </p:blipFill>
        <p:spPr>
          <a:xfrm>
            <a:off x="1034828" y="817718"/>
            <a:ext cx="3373820" cy="5078549"/>
          </a:xfrm>
          <a:prstGeom prst="rect">
            <a:avLst/>
          </a:prstGeom>
        </p:spPr>
      </p:pic>
      <p:sp>
        <p:nvSpPr>
          <p:cNvPr id="3" name="Content Placeholder 2">
            <a:extLst>
              <a:ext uri="{FF2B5EF4-FFF2-40B4-BE49-F238E27FC236}">
                <a16:creationId xmlns:a16="http://schemas.microsoft.com/office/drawing/2014/main" id="{FAC99D9A-417F-4F9D-9B0A-6C559CB4509A}"/>
              </a:ext>
            </a:extLst>
          </p:cNvPr>
          <p:cNvSpPr>
            <a:spLocks noGrp="1"/>
          </p:cNvSpPr>
          <p:nvPr>
            <p:ph idx="1"/>
          </p:nvPr>
        </p:nvSpPr>
        <p:spPr>
          <a:xfrm>
            <a:off x="4680034" y="1690240"/>
            <a:ext cx="5190361" cy="707886"/>
          </a:xfrm>
        </p:spPr>
        <p:txBody>
          <a:bodyPr>
            <a:noAutofit/>
          </a:bodyPr>
          <a:lstStyle/>
          <a:p>
            <a:pPr marL="0" indent="0">
              <a:buNone/>
            </a:pPr>
            <a:r>
              <a:rPr lang="en-US" sz="5400" dirty="0">
                <a:solidFill>
                  <a:schemeClr val="bg1"/>
                </a:solidFill>
                <a:latin typeface="Minion Pro" panose="02040503050306020203" pitchFamily="18" charset="0"/>
              </a:rPr>
              <a:t>You might </a:t>
            </a:r>
            <a:br>
              <a:rPr lang="en-US" sz="5400" dirty="0">
                <a:solidFill>
                  <a:schemeClr val="bg1"/>
                </a:solidFill>
                <a:latin typeface="Minion Pro" panose="02040503050306020203" pitchFamily="18" charset="0"/>
              </a:rPr>
            </a:br>
            <a:r>
              <a:rPr lang="en-US" sz="5400" dirty="0">
                <a:solidFill>
                  <a:schemeClr val="bg1"/>
                </a:solidFill>
                <a:latin typeface="Minion Pro" panose="02040503050306020203" pitchFamily="18" charset="0"/>
              </a:rPr>
              <a:t>be thinking…</a:t>
            </a:r>
            <a:endParaRPr lang="en-US" sz="5400" b="1" dirty="0">
              <a:solidFill>
                <a:srgbClr val="FF0000"/>
              </a:solidFill>
              <a:latin typeface="Minion Pro" panose="02040503050306020203" pitchFamily="18" charset="0"/>
            </a:endParaRPr>
          </a:p>
        </p:txBody>
      </p:sp>
      <p:sp>
        <p:nvSpPr>
          <p:cNvPr id="6" name="Rectangle 5">
            <a:extLst>
              <a:ext uri="{FF2B5EF4-FFF2-40B4-BE49-F238E27FC236}">
                <a16:creationId xmlns:a16="http://schemas.microsoft.com/office/drawing/2014/main" id="{E77CBB43-B8BB-5445-8103-99F6932C9889}"/>
              </a:ext>
            </a:extLst>
          </p:cNvPr>
          <p:cNvSpPr/>
          <p:nvPr/>
        </p:nvSpPr>
        <p:spPr>
          <a:xfrm>
            <a:off x="3888988" y="3501007"/>
            <a:ext cx="7568097" cy="1015663"/>
          </a:xfrm>
          <a:prstGeom prst="rect">
            <a:avLst/>
          </a:prstGeom>
        </p:spPr>
        <p:txBody>
          <a:bodyPr wrap="none">
            <a:spAutoFit/>
          </a:bodyPr>
          <a:lstStyle/>
          <a:p>
            <a:r>
              <a:rPr lang="en-US" sz="6000" b="1" dirty="0">
                <a:solidFill>
                  <a:srgbClr val="FFC000"/>
                </a:solidFill>
                <a:latin typeface="Minion Pro" panose="02040503050306020203" pitchFamily="18" charset="0"/>
              </a:rPr>
              <a:t>why do I need a </a:t>
            </a:r>
            <a:r>
              <a:rPr lang="en-US" sz="6000" b="1" dirty="0">
                <a:solidFill>
                  <a:schemeClr val="bg1"/>
                </a:solidFill>
                <a:latin typeface="Minion Pro" panose="02040503050306020203" pitchFamily="18" charset="0"/>
              </a:rPr>
              <a:t>union</a:t>
            </a:r>
            <a:r>
              <a:rPr lang="en-US" sz="6000" b="1" dirty="0">
                <a:solidFill>
                  <a:srgbClr val="FFC000"/>
                </a:solidFill>
                <a:latin typeface="Minion Pro" panose="02040503050306020203" pitchFamily="18" charset="0"/>
              </a:rPr>
              <a:t>?</a:t>
            </a:r>
            <a:endParaRPr lang="en-US" sz="6000" dirty="0">
              <a:solidFill>
                <a:srgbClr val="FFC000"/>
              </a:solidFill>
            </a:endParaRPr>
          </a:p>
        </p:txBody>
      </p:sp>
    </p:spTree>
    <p:extLst>
      <p:ext uri="{BB962C8B-B14F-4D97-AF65-F5344CB8AC3E}">
        <p14:creationId xmlns:p14="http://schemas.microsoft.com/office/powerpoint/2010/main" val="248043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7845F7-ADDC-4831-9EE8-7363299B589C}"/>
              </a:ext>
            </a:extLst>
          </p:cNvPr>
          <p:cNvSpPr>
            <a:spLocks noGrp="1"/>
          </p:cNvSpPr>
          <p:nvPr>
            <p:ph idx="1"/>
          </p:nvPr>
        </p:nvSpPr>
        <p:spPr>
          <a:xfrm>
            <a:off x="3118998" y="1253331"/>
            <a:ext cx="8162365" cy="4351338"/>
          </a:xfrm>
        </p:spPr>
        <p:txBody>
          <a:bodyPr/>
          <a:lstStyle/>
          <a:p>
            <a:pPr marL="0" indent="0">
              <a:spcAft>
                <a:spcPts val="1200"/>
              </a:spcAft>
              <a:buNone/>
            </a:pPr>
            <a:r>
              <a:rPr lang="en-US" dirty="0"/>
              <a:t>The federal government is massive.</a:t>
            </a:r>
            <a:br>
              <a:rPr lang="en-US" dirty="0"/>
            </a:br>
            <a:r>
              <a:rPr lang="en-US" dirty="0"/>
              <a:t>Congress, the White House and our agency’s top management set the rules that govern our workplace.</a:t>
            </a:r>
          </a:p>
          <a:p>
            <a:pPr marL="0" indent="0">
              <a:spcAft>
                <a:spcPts val="1200"/>
              </a:spcAft>
              <a:buNone/>
            </a:pPr>
            <a:r>
              <a:rPr lang="en-US" dirty="0"/>
              <a:t>It is tough for one employee to convince all of Congress to provide federal workers with a higher pay raise</a:t>
            </a:r>
          </a:p>
          <a:p>
            <a:pPr marL="0" indent="0">
              <a:spcAft>
                <a:spcPts val="1200"/>
              </a:spcAft>
              <a:buNone/>
            </a:pPr>
            <a:r>
              <a:rPr lang="en-US" dirty="0"/>
              <a:t>or</a:t>
            </a:r>
          </a:p>
          <a:p>
            <a:pPr marL="0" indent="0">
              <a:spcAft>
                <a:spcPts val="1200"/>
              </a:spcAft>
              <a:buNone/>
            </a:pPr>
            <a:r>
              <a:rPr lang="en-US" dirty="0"/>
              <a:t>establish a new benefit like paid parental leave. </a:t>
            </a:r>
          </a:p>
        </p:txBody>
      </p:sp>
      <p:pic>
        <p:nvPicPr>
          <p:cNvPr id="4" name="Picture 3" descr="A person and text&#10;&#10;Description automatically generated">
            <a:extLst>
              <a:ext uri="{FF2B5EF4-FFF2-40B4-BE49-F238E27FC236}">
                <a16:creationId xmlns:a16="http://schemas.microsoft.com/office/drawing/2014/main" id="{3136D0EE-C32C-4740-9204-AD6115FBD6D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21105679">
            <a:off x="895224" y="1509589"/>
            <a:ext cx="1802415" cy="2414485"/>
          </a:xfrm>
          <a:prstGeom prst="rect">
            <a:avLst/>
          </a:prstGeom>
        </p:spPr>
      </p:pic>
    </p:spTree>
    <p:extLst>
      <p:ext uri="{BB962C8B-B14F-4D97-AF65-F5344CB8AC3E}">
        <p14:creationId xmlns:p14="http://schemas.microsoft.com/office/powerpoint/2010/main" val="452861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19EFED-CE1C-42A8-A4E8-B19F99A866CB}"/>
              </a:ext>
            </a:extLst>
          </p:cNvPr>
          <p:cNvSpPr>
            <a:spLocks noGrp="1"/>
          </p:cNvSpPr>
          <p:nvPr>
            <p:ph idx="1"/>
          </p:nvPr>
        </p:nvSpPr>
        <p:spPr>
          <a:xfrm>
            <a:off x="2907903" y="868411"/>
            <a:ext cx="6548717" cy="4351338"/>
          </a:xfrm>
        </p:spPr>
        <p:txBody>
          <a:bodyPr>
            <a:normAutofit/>
          </a:bodyPr>
          <a:lstStyle/>
          <a:p>
            <a:pPr marL="0" indent="0">
              <a:buNone/>
            </a:pPr>
            <a:r>
              <a:rPr lang="en-US" sz="3200" b="1" dirty="0"/>
              <a:t>But it’s hard to ignore the collective voices of a large group of employees calling for positive change. </a:t>
            </a:r>
            <a:br>
              <a:rPr lang="en-US" sz="3200" b="1" dirty="0"/>
            </a:br>
            <a:br>
              <a:rPr lang="en-US" sz="3200" b="1" dirty="0"/>
            </a:br>
            <a:r>
              <a:rPr lang="en-US" sz="3200" b="1" dirty="0"/>
              <a:t>And that is exactly what a union does.</a:t>
            </a:r>
          </a:p>
          <a:p>
            <a:pPr marL="0" indent="0">
              <a:buNone/>
            </a:pPr>
            <a:r>
              <a:rPr lang="en-US" sz="3200" dirty="0"/>
              <a:t>And </a:t>
            </a:r>
            <a:r>
              <a:rPr lang="en-US" sz="3200" b="1" dirty="0">
                <a:latin typeface="Times" pitchFamily="2" charset="0"/>
              </a:rPr>
              <a:t>NTEU</a:t>
            </a:r>
            <a:r>
              <a:rPr lang="en-US" sz="3200" dirty="0"/>
              <a:t> is pretty darn good at it.</a:t>
            </a:r>
          </a:p>
        </p:txBody>
      </p:sp>
      <p:pic>
        <p:nvPicPr>
          <p:cNvPr id="7" name="Picture 6" descr="A drawing of a cartoon character&#10;&#10;Description automatically generated">
            <a:extLst>
              <a:ext uri="{FF2B5EF4-FFF2-40B4-BE49-F238E27FC236}">
                <a16:creationId xmlns:a16="http://schemas.microsoft.com/office/drawing/2014/main" id="{634F733E-9B7B-8448-824C-C5F3B711DFC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70566"/>
          <a:stretch/>
        </p:blipFill>
        <p:spPr>
          <a:xfrm>
            <a:off x="3390181" y="4891176"/>
            <a:ext cx="5217953" cy="1768415"/>
          </a:xfrm>
          <a:prstGeom prst="rect">
            <a:avLst/>
          </a:prstGeom>
        </p:spPr>
      </p:pic>
    </p:spTree>
    <p:extLst>
      <p:ext uri="{BB962C8B-B14F-4D97-AF65-F5344CB8AC3E}">
        <p14:creationId xmlns:p14="http://schemas.microsoft.com/office/powerpoint/2010/main" val="221666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10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0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66293B-FA6E-472A-88DF-655F569944D1}"/>
              </a:ext>
            </a:extLst>
          </p:cNvPr>
          <p:cNvSpPr>
            <a:spLocks noGrp="1"/>
          </p:cNvSpPr>
          <p:nvPr>
            <p:ph idx="1"/>
          </p:nvPr>
        </p:nvSpPr>
        <p:spPr>
          <a:xfrm>
            <a:off x="2270946" y="859339"/>
            <a:ext cx="7333130" cy="985703"/>
          </a:xfrm>
        </p:spPr>
        <p:txBody>
          <a:bodyPr>
            <a:noAutofit/>
          </a:bodyPr>
          <a:lstStyle/>
          <a:p>
            <a:pPr marL="0" indent="0">
              <a:buNone/>
            </a:pPr>
            <a:r>
              <a:rPr lang="en-US" dirty="0">
                <a:latin typeface="Minion Pro" panose="02040503050306020203" pitchFamily="18" charset="0"/>
              </a:rPr>
              <a:t>NTEU has been the driving force behind a long string of workplace rights and benefits including:</a:t>
            </a:r>
          </a:p>
          <a:p>
            <a:pPr lvl="1">
              <a:lnSpc>
                <a:spcPct val="150000"/>
              </a:lnSpc>
            </a:pPr>
            <a:r>
              <a:rPr lang="en-US" dirty="0"/>
              <a:t>Higher pay raises</a:t>
            </a:r>
          </a:p>
          <a:p>
            <a:pPr lvl="1">
              <a:lnSpc>
                <a:spcPct val="150000"/>
              </a:lnSpc>
            </a:pPr>
            <a:r>
              <a:rPr lang="en-US" dirty="0"/>
              <a:t>Telework programs</a:t>
            </a:r>
          </a:p>
          <a:p>
            <a:pPr lvl="1">
              <a:lnSpc>
                <a:spcPct val="150000"/>
              </a:lnSpc>
            </a:pPr>
            <a:r>
              <a:rPr lang="en-US" dirty="0"/>
              <a:t>FMLA</a:t>
            </a:r>
          </a:p>
          <a:p>
            <a:pPr lvl="1">
              <a:lnSpc>
                <a:spcPct val="150000"/>
              </a:lnSpc>
            </a:pPr>
            <a:r>
              <a:rPr lang="en-US" dirty="0"/>
              <a:t>Transit subsidies</a:t>
            </a:r>
          </a:p>
          <a:p>
            <a:pPr lvl="1">
              <a:lnSpc>
                <a:spcPct val="150000"/>
              </a:lnSpc>
            </a:pPr>
            <a:r>
              <a:rPr lang="en-US" dirty="0"/>
              <a:t>Paid parental leave</a:t>
            </a:r>
          </a:p>
          <a:p>
            <a:pPr lvl="1">
              <a:lnSpc>
                <a:spcPct val="150000"/>
              </a:lnSpc>
            </a:pPr>
            <a:r>
              <a:rPr lang="en-US" dirty="0"/>
              <a:t>And lots more</a:t>
            </a:r>
          </a:p>
          <a:p>
            <a:endParaRPr lang="en-US" dirty="0"/>
          </a:p>
        </p:txBody>
      </p:sp>
      <p:pic>
        <p:nvPicPr>
          <p:cNvPr id="11" name="Picture 10">
            <a:extLst>
              <a:ext uri="{FF2B5EF4-FFF2-40B4-BE49-F238E27FC236}">
                <a16:creationId xmlns:a16="http://schemas.microsoft.com/office/drawing/2014/main" id="{6FAD947A-FF1F-324C-88F5-85B24382B55E}"/>
              </a:ext>
            </a:extLst>
          </p:cNvPr>
          <p:cNvPicPr>
            <a:picLocks noChangeAspect="1"/>
          </p:cNvPicPr>
          <p:nvPr/>
        </p:nvPicPr>
        <p:blipFill>
          <a:blip r:embed="rId3"/>
          <a:stretch>
            <a:fillRect/>
          </a:stretch>
        </p:blipFill>
        <p:spPr>
          <a:xfrm>
            <a:off x="5472983" y="1845042"/>
            <a:ext cx="4036202" cy="4153619"/>
          </a:xfrm>
          <a:prstGeom prst="rect">
            <a:avLst/>
          </a:prstGeom>
        </p:spPr>
      </p:pic>
    </p:spTree>
    <p:extLst>
      <p:ext uri="{BB962C8B-B14F-4D97-AF65-F5344CB8AC3E}">
        <p14:creationId xmlns:p14="http://schemas.microsoft.com/office/powerpoint/2010/main" val="309190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p:tgtEl>
                                          <p:spTgt spid="3">
                                            <p:txEl>
                                              <p:pRg st="1" end="1"/>
                                            </p:txEl>
                                          </p:spTgt>
                                        </p:tgtEl>
                                        <p:attrNameLst>
                                          <p:attrName>ppt_x</p:attrName>
                                        </p:attrNameLst>
                                      </p:cBhvr>
                                      <p:tavLst>
                                        <p:tav tm="0">
                                          <p:val>
                                            <p:strVal val="#ppt_x-#ppt_w*1.125000"/>
                                          </p:val>
                                        </p:tav>
                                        <p:tav tm="100000">
                                          <p:val>
                                            <p:strVal val="#ppt_x"/>
                                          </p:val>
                                        </p:tav>
                                      </p:tavLst>
                                    </p:anim>
                                    <p:animEffect transition="in" filter="wipe(right)">
                                      <p:cBhvr>
                                        <p:cTn id="8" dur="500"/>
                                        <p:tgtEl>
                                          <p:spTgt spid="3">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p:tgtEl>
                                          <p:spTgt spid="3">
                                            <p:txEl>
                                              <p:pRg st="2" end="2"/>
                                            </p:txEl>
                                          </p:spTgt>
                                        </p:tgtEl>
                                        <p:attrNameLst>
                                          <p:attrName>ppt_x</p:attrName>
                                        </p:attrNameLst>
                                      </p:cBhvr>
                                      <p:tavLst>
                                        <p:tav tm="0">
                                          <p:val>
                                            <p:strVal val="#ppt_x-#ppt_w*1.125000"/>
                                          </p:val>
                                        </p:tav>
                                        <p:tav tm="100000">
                                          <p:val>
                                            <p:strVal val="#ppt_x"/>
                                          </p:val>
                                        </p:tav>
                                      </p:tavLst>
                                    </p:anim>
                                    <p:animEffect transition="in" filter="wipe(right)">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ppt_x</p:attrName>
                                        </p:attrNameLst>
                                      </p:cBhvr>
                                      <p:tavLst>
                                        <p:tav tm="0">
                                          <p:val>
                                            <p:strVal val="#ppt_x-#ppt_w*1.125000"/>
                                          </p:val>
                                        </p:tav>
                                        <p:tav tm="100000">
                                          <p:val>
                                            <p:strVal val="#ppt_x"/>
                                          </p:val>
                                        </p:tav>
                                      </p:tavLst>
                                    </p:anim>
                                    <p:animEffect transition="in" filter="wipe(right)">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ppt_x</p:attrName>
                                        </p:attrNameLst>
                                      </p:cBhvr>
                                      <p:tavLst>
                                        <p:tav tm="0">
                                          <p:val>
                                            <p:strVal val="#ppt_x-#ppt_w*1.125000"/>
                                          </p:val>
                                        </p:tav>
                                        <p:tav tm="100000">
                                          <p:val>
                                            <p:strVal val="#ppt_x"/>
                                          </p:val>
                                        </p:tav>
                                      </p:tavLst>
                                    </p:anim>
                                    <p:animEffect transition="in" filter="wipe(righ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7B678F1B1D41A6E5A68DB3F0BB92" ma:contentTypeVersion="13" ma:contentTypeDescription="Create a new document." ma:contentTypeScope="" ma:versionID="93fb2686e87fb32de1b8020cfcb14f02">
  <xsd:schema xmlns:xsd="http://www.w3.org/2001/XMLSchema" xmlns:xs="http://www.w3.org/2001/XMLSchema" xmlns:p="http://schemas.microsoft.com/office/2006/metadata/properties" xmlns:ns2="83a1d3fe-5523-40c3-87b9-845c2878c77a" xmlns:ns3="a2689fc0-a6ea-4402-93a1-de758133297f" targetNamespace="http://schemas.microsoft.com/office/2006/metadata/properties" ma:root="true" ma:fieldsID="bb01bed7f89e476cd1ccd54e76eb52e6" ns2:_="" ns3:_="">
    <xsd:import namespace="83a1d3fe-5523-40c3-87b9-845c2878c77a"/>
    <xsd:import namespace="a2689fc0-a6ea-4402-93a1-de75813329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a1d3fe-5523-40c3-87b9-845c2878c7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2689fc0-a6ea-4402-93a1-de75813329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715C08-E18D-4187-998C-16CF4C97E3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a1d3fe-5523-40c3-87b9-845c2878c77a"/>
    <ds:schemaRef ds:uri="a2689fc0-a6ea-4402-93a1-de75813329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CC09C2-2512-4509-BE65-ACCBFB6876D9}">
  <ds:schemaRef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83a1d3fe-5523-40c3-87b9-845c2878c77a"/>
    <ds:schemaRef ds:uri="http://schemas.microsoft.com/office/2006/metadata/properties"/>
    <ds:schemaRef ds:uri="http://purl.org/dc/elements/1.1/"/>
    <ds:schemaRef ds:uri="http://www.w3.org/XML/1998/namespace"/>
    <ds:schemaRef ds:uri="a2689fc0-a6ea-4402-93a1-de758133297f"/>
  </ds:schemaRefs>
</ds:datastoreItem>
</file>

<file path=customXml/itemProps3.xml><?xml version="1.0" encoding="utf-8"?>
<ds:datastoreItem xmlns:ds="http://schemas.openxmlformats.org/officeDocument/2006/customXml" ds:itemID="{7A848D99-9F04-4A65-9730-B70C326576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11482</TotalTime>
  <Words>1419</Words>
  <Application>Microsoft Office PowerPoint</Application>
  <PresentationFormat>Widescreen</PresentationFormat>
  <Paragraphs>155</Paragraphs>
  <Slides>29</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Minion Pro</vt:lpstr>
      <vt:lpstr>Proxima Nova</vt:lpstr>
      <vt:lpstr>Times</vt:lpstr>
      <vt:lpstr>Times New Roman</vt:lpstr>
      <vt:lpstr>Office Theme</vt:lpstr>
      <vt:lpstr>PowerPoint Presentation</vt:lpstr>
      <vt:lpstr>PowerPoint Presentation</vt:lpstr>
      <vt:lpstr>what exactly is NTEU? </vt:lpstr>
      <vt:lpstr>NTEU is your…</vt:lpstr>
      <vt:lpstr>PowerPoint Presentation</vt:lpstr>
      <vt:lpstr>PowerPoint Presentation</vt:lpstr>
      <vt:lpstr>PowerPoint Presentation</vt:lpstr>
      <vt:lpstr>PowerPoint Presentation</vt:lpstr>
      <vt:lpstr>PowerPoint Presentation</vt:lpstr>
      <vt:lpstr>Still not convinced a union is for you? </vt:lpstr>
      <vt:lpstr>lawyers  CPAs  bank examiners law enforcement officers IT experts scientists  doctors researchers </vt:lpstr>
      <vt:lpstr>NTEU represents  federal employees across  34 agencies and departments.</vt:lpstr>
      <vt:lpstr>NTEU is guided by our national leaders, elected by union members, who represent you with the media, Congress and federal agencies.  They speak your language.</vt:lpstr>
      <vt:lpstr>What exactly does NTEU do? </vt:lpstr>
      <vt:lpstr>We negotiate the most innovative contracts in the federal government. </vt:lpstr>
      <vt:lpstr>Your Contract, Your Working Life.</vt:lpstr>
      <vt:lpstr>Our Work Doesn’t End.</vt:lpstr>
      <vt:lpstr>We Advocate for You.</vt:lpstr>
      <vt:lpstr>We Fight for You.</vt:lpstr>
      <vt:lpstr>We Keep You Informed.</vt:lpstr>
      <vt:lpstr>We Save You Money.</vt:lpstr>
      <vt:lpstr>We Tell Your Story.</vt:lpstr>
      <vt:lpstr>We Win.</vt:lpstr>
      <vt:lpstr>The List Goes On…</vt:lpstr>
      <vt:lpstr>We Need You!</vt:lpstr>
      <vt:lpstr>Join NTEU Today!  Together, we are building a stronger future  for you, your agency and our country.  NTEU.org/Join  </vt:lpstr>
      <vt:lpstr>NTEU Approximate Biweekly Dues Chart 2022</vt:lpstr>
      <vt:lpstr>MISSION: To organize federal employees to work together to ensure that every federal employee is treated with dignity and respect.</vt:lpstr>
      <vt:lpstr>NATIONAL TREASURY EMPLOYEES UNION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Congratulations</dc:title>
  <dc:creator>Daniel Wise</dc:creator>
  <cp:lastModifiedBy>Johnson Jered</cp:lastModifiedBy>
  <cp:revision>268</cp:revision>
  <dcterms:created xsi:type="dcterms:W3CDTF">2020-05-11T20:17:56Z</dcterms:created>
  <dcterms:modified xsi:type="dcterms:W3CDTF">2023-04-19T14:09:47Z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0x01010078737B678F1B1D41A6E5A68DB3F0BB92</vt:lpwstr>
  </property>
</Properties>
</file>